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411" r:id="rId3"/>
    <p:sldId id="366" r:id="rId4"/>
    <p:sldId id="409" r:id="rId5"/>
    <p:sldId id="416" r:id="rId6"/>
    <p:sldId id="410" r:id="rId7"/>
    <p:sldId id="415" r:id="rId8"/>
    <p:sldId id="412" r:id="rId9"/>
    <p:sldId id="394" r:id="rId10"/>
    <p:sldId id="406" r:id="rId11"/>
    <p:sldId id="404" r:id="rId12"/>
    <p:sldId id="413" r:id="rId13"/>
    <p:sldId id="378" r:id="rId14"/>
    <p:sldId id="417" r:id="rId15"/>
    <p:sldId id="367" r:id="rId16"/>
    <p:sldId id="418" r:id="rId17"/>
    <p:sldId id="407" r:id="rId18"/>
    <p:sldId id="348" r:id="rId19"/>
    <p:sldId id="350" r:id="rId20"/>
    <p:sldId id="362" r:id="rId21"/>
    <p:sldId id="357" r:id="rId22"/>
    <p:sldId id="358" r:id="rId23"/>
    <p:sldId id="384" r:id="rId24"/>
    <p:sldId id="363" r:id="rId25"/>
    <p:sldId id="364" r:id="rId26"/>
    <p:sldId id="391" r:id="rId27"/>
    <p:sldId id="351" r:id="rId28"/>
    <p:sldId id="372" r:id="rId29"/>
    <p:sldId id="373" r:id="rId30"/>
    <p:sldId id="408" r:id="rId31"/>
    <p:sldId id="294" r:id="rId32"/>
    <p:sldId id="306" r:id="rId33"/>
    <p:sldId id="354" r:id="rId34"/>
    <p:sldId id="309" r:id="rId35"/>
    <p:sldId id="311" r:id="rId36"/>
    <p:sldId id="314" r:id="rId37"/>
    <p:sldId id="398" r:id="rId38"/>
    <p:sldId id="381" r:id="rId39"/>
    <p:sldId id="414" r:id="rId40"/>
    <p:sldId id="320" r:id="rId41"/>
    <p:sldId id="304" r:id="rId42"/>
    <p:sldId id="402" r:id="rId43"/>
    <p:sldId id="390" r:id="rId44"/>
    <p:sldId id="401" r:id="rId45"/>
    <p:sldId id="305" r:id="rId46"/>
    <p:sldId id="265" r:id="rId47"/>
    <p:sldId id="405" r:id="rId48"/>
    <p:sldId id="355" r:id="rId49"/>
    <p:sldId id="365" r:id="rId50"/>
    <p:sldId id="403" r:id="rId51"/>
    <p:sldId id="399" r:id="rId52"/>
    <p:sldId id="397" r:id="rId53"/>
    <p:sldId id="400" r:id="rId54"/>
    <p:sldId id="383" r:id="rId55"/>
    <p:sldId id="387" r:id="rId56"/>
    <p:sldId id="385" r:id="rId57"/>
    <p:sldId id="386" r:id="rId58"/>
    <p:sldId id="352" r:id="rId59"/>
    <p:sldId id="303" r:id="rId60"/>
    <p:sldId id="343" r:id="rId61"/>
    <p:sldId id="379"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4660"/>
  </p:normalViewPr>
  <p:slideViewPr>
    <p:cSldViewPr snapToGrid="0">
      <p:cViewPr varScale="1">
        <p:scale>
          <a:sx n="97" d="100"/>
          <a:sy n="97" d="100"/>
        </p:scale>
        <p:origin x="9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84E9CE-0CEF-4ABB-AF9E-E3550AC7FA7B}"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211019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E9CE-0CEF-4ABB-AF9E-E3550AC7FA7B}"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262946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E9CE-0CEF-4ABB-AF9E-E3550AC7FA7B}"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311151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4E9CE-0CEF-4ABB-AF9E-E3550AC7FA7B}"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77103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4E9CE-0CEF-4ABB-AF9E-E3550AC7FA7B}"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39862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84E9CE-0CEF-4ABB-AF9E-E3550AC7FA7B}"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225606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84E9CE-0CEF-4ABB-AF9E-E3550AC7FA7B}"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300075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84E9CE-0CEF-4ABB-AF9E-E3550AC7FA7B}"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286353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4E9CE-0CEF-4ABB-AF9E-E3550AC7FA7B}"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81516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84E9CE-0CEF-4ABB-AF9E-E3550AC7FA7B}"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123562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84E9CE-0CEF-4ABB-AF9E-E3550AC7FA7B}"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029DBC-011A-48CE-970D-A00DEF90EABB}" type="slidenum">
              <a:rPr lang="en-GB" smtClean="0"/>
              <a:t>‹#›</a:t>
            </a:fld>
            <a:endParaRPr lang="en-GB"/>
          </a:p>
        </p:txBody>
      </p:sp>
    </p:spTree>
    <p:extLst>
      <p:ext uri="{BB962C8B-B14F-4D97-AF65-F5344CB8AC3E}">
        <p14:creationId xmlns:p14="http://schemas.microsoft.com/office/powerpoint/2010/main" val="130349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4E9CE-0CEF-4ABB-AF9E-E3550AC7FA7B}" type="datetimeFigureOut">
              <a:rPr lang="en-GB" smtClean="0"/>
              <a:t>11/09/2019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29DBC-011A-48CE-970D-A00DEF90EABB}" type="slidenum">
              <a:rPr lang="en-GB" smtClean="0"/>
              <a:t>‹#›</a:t>
            </a:fld>
            <a:endParaRPr lang="en-GB"/>
          </a:p>
        </p:txBody>
      </p:sp>
    </p:spTree>
    <p:extLst>
      <p:ext uri="{BB962C8B-B14F-4D97-AF65-F5344CB8AC3E}">
        <p14:creationId xmlns:p14="http://schemas.microsoft.com/office/powerpoint/2010/main" val="3685361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mf.org/~/media/Files/Publications/WP/2019/WPIEA2019074.ash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ft.com/content/49a5920c-2954-11e9-88a4-c32129756dd8?segmentId=778a3b31-0eac-c57a-a529-d296f5da812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amp/s/www.bloomberg.com/amp/news/articles/2019-02-05/germany-moves-from-bystander-to-shaper-with-industrial-shif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c.europa.eu/commission/news/new-industrial-policy-strategy-2017-sep-18_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ft.com/content/e78e8452-2944-11e9-a5ab-ff8ef2b976c7?segmentId=778a3b31-0eac-c57a-a529-d296f5da812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russianeconomicreform.ru/2019/01/russias-5g-conundru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prints.lse.ac.uk/87050/1/businessreview-2017-09-19-towards-a-modern-uk-industrial_Repost.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The (uncertain) comeback of industrial policy (</a:t>
            </a:r>
            <a:r>
              <a:rPr lang="en-GB" dirty="0">
                <a:solidFill>
                  <a:srgbClr val="00B0F0"/>
                </a:solidFill>
              </a:rPr>
              <a:t>IP</a:t>
            </a:r>
            <a:r>
              <a:rPr lang="en-GB" dirty="0"/>
              <a:t>)</a:t>
            </a:r>
          </a:p>
        </p:txBody>
      </p:sp>
      <p:sp>
        <p:nvSpPr>
          <p:cNvPr id="3" name="Subtitle 2"/>
          <p:cNvSpPr>
            <a:spLocks noGrp="1"/>
          </p:cNvSpPr>
          <p:nvPr>
            <p:ph type="subTitle" idx="1"/>
          </p:nvPr>
        </p:nvSpPr>
        <p:spPr/>
        <p:txBody>
          <a:bodyPr>
            <a:normAutofit/>
          </a:bodyPr>
          <a:lstStyle/>
          <a:p>
            <a:r>
              <a:rPr lang="en-GB" dirty="0"/>
              <a:t>Robert H. Wade</a:t>
            </a:r>
          </a:p>
          <a:p>
            <a:r>
              <a:rPr lang="en-GB" dirty="0"/>
              <a:t>LSE </a:t>
            </a:r>
          </a:p>
          <a:p>
            <a:r>
              <a:rPr lang="en-GB" dirty="0"/>
              <a:t>11 September 2019</a:t>
            </a:r>
          </a:p>
        </p:txBody>
      </p:sp>
    </p:spTree>
    <p:extLst>
      <p:ext uri="{BB962C8B-B14F-4D97-AF65-F5344CB8AC3E}">
        <p14:creationId xmlns:p14="http://schemas.microsoft.com/office/powerpoint/2010/main" val="104499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05BE7-CFFB-4A86-AF8D-D3E405EBF672}"/>
              </a:ext>
            </a:extLst>
          </p:cNvPr>
          <p:cNvSpPr>
            <a:spLocks noGrp="1"/>
          </p:cNvSpPr>
          <p:nvPr>
            <p:ph type="title"/>
          </p:nvPr>
        </p:nvSpPr>
        <p:spPr/>
        <p:txBody>
          <a:bodyPr/>
          <a:lstStyle/>
          <a:p>
            <a:r>
              <a:rPr lang="en-GB" dirty="0"/>
              <a:t>Note the irony !  USA invented modern IP, but … </a:t>
            </a:r>
          </a:p>
        </p:txBody>
      </p:sp>
      <p:sp>
        <p:nvSpPr>
          <p:cNvPr id="3" name="Content Placeholder 2">
            <a:extLst>
              <a:ext uri="{FF2B5EF4-FFF2-40B4-BE49-F238E27FC236}">
                <a16:creationId xmlns:a16="http://schemas.microsoft.com/office/drawing/2014/main" id="{ABFD6621-5EFC-4C15-8B7F-C0B0DE243F96}"/>
              </a:ext>
            </a:extLst>
          </p:cNvPr>
          <p:cNvSpPr>
            <a:spLocks noGrp="1"/>
          </p:cNvSpPr>
          <p:nvPr>
            <p:ph idx="1"/>
          </p:nvPr>
        </p:nvSpPr>
        <p:spPr/>
        <p:txBody>
          <a:bodyPr>
            <a:normAutofit/>
          </a:bodyPr>
          <a:lstStyle/>
          <a:p>
            <a:r>
              <a:rPr lang="en-GB" sz="3600" dirty="0"/>
              <a:t>… since 1980,  US has spawned dominant belief among economists, politicians and businesspeople that </a:t>
            </a:r>
            <a:r>
              <a:rPr lang="en-GB" sz="3600" i="1" dirty="0"/>
              <a:t>industrial policy is a dangerous subject, for ALL countries/governments</a:t>
            </a:r>
            <a:r>
              <a:rPr lang="en-GB" sz="3600" dirty="0"/>
              <a:t>.  </a:t>
            </a:r>
          </a:p>
          <a:p>
            <a:pPr marL="0" indent="0">
              <a:buNone/>
            </a:pPr>
            <a:endParaRPr lang="en-GB" dirty="0"/>
          </a:p>
        </p:txBody>
      </p:sp>
    </p:spTree>
    <p:extLst>
      <p:ext uri="{BB962C8B-B14F-4D97-AF65-F5344CB8AC3E}">
        <p14:creationId xmlns:p14="http://schemas.microsoft.com/office/powerpoint/2010/main" val="394378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76E3-1899-48D2-9814-A3138B6743AC}"/>
              </a:ext>
            </a:extLst>
          </p:cNvPr>
          <p:cNvSpPr>
            <a:spLocks noGrp="1"/>
          </p:cNvSpPr>
          <p:nvPr>
            <p:ph type="title"/>
          </p:nvPr>
        </p:nvSpPr>
        <p:spPr/>
        <p:txBody>
          <a:bodyPr/>
          <a:lstStyle/>
          <a:p>
            <a:r>
              <a:rPr lang="en-GB" dirty="0"/>
              <a:t>Since 1980, widespread (western) consensus that “govt cannot/must not pick winners”</a:t>
            </a:r>
          </a:p>
        </p:txBody>
      </p:sp>
      <p:sp>
        <p:nvSpPr>
          <p:cNvPr id="3" name="Content Placeholder 2">
            <a:extLst>
              <a:ext uri="{FF2B5EF4-FFF2-40B4-BE49-F238E27FC236}">
                <a16:creationId xmlns:a16="http://schemas.microsoft.com/office/drawing/2014/main" id="{E7EAE72F-7250-4F29-837E-D7ED8148D686}"/>
              </a:ext>
            </a:extLst>
          </p:cNvPr>
          <p:cNvSpPr>
            <a:spLocks noGrp="1"/>
          </p:cNvSpPr>
          <p:nvPr>
            <p:ph idx="1"/>
          </p:nvPr>
        </p:nvSpPr>
        <p:spPr/>
        <p:txBody>
          <a:bodyPr>
            <a:normAutofit fontScale="92500" lnSpcReduction="20000"/>
          </a:bodyPr>
          <a:lstStyle/>
          <a:p>
            <a:r>
              <a:rPr lang="en-GB" dirty="0"/>
              <a:t>Government should not “intervene” to steer the allocation of capital, should not promote some activities ahead of others, using protection, subsidies, regulations or other instruments.</a:t>
            </a:r>
          </a:p>
          <a:p>
            <a:r>
              <a:rPr lang="en-GB" dirty="0"/>
              <a:t>Nobel Prize in Economics winner </a:t>
            </a:r>
            <a:r>
              <a:rPr lang="en-GB" b="1" dirty="0"/>
              <a:t>Gary Becker</a:t>
            </a:r>
            <a:r>
              <a:rPr lang="en-GB" dirty="0"/>
              <a:t>, 1985, “The best industrial policy is none at all”.  </a:t>
            </a:r>
          </a:p>
          <a:p>
            <a:r>
              <a:rPr lang="en-GB" dirty="0"/>
              <a:t> </a:t>
            </a:r>
            <a:r>
              <a:rPr lang="en-GB" b="1" dirty="0"/>
              <a:t>John Williamson</a:t>
            </a:r>
            <a:r>
              <a:rPr lang="en-GB" dirty="0"/>
              <a:t>, crystalliser of Washington Consensus, “little in the record of industrial policy suggests that the state is very good at ‘picking winners’” (2012). </a:t>
            </a:r>
          </a:p>
          <a:p>
            <a:r>
              <a:rPr lang="en-GB" b="1" dirty="0"/>
              <a:t>Lawrence Summers</a:t>
            </a:r>
            <a:r>
              <a:rPr lang="en-GB" dirty="0"/>
              <a:t>, former chief economist of the World Bank, US Treasury Secretary, presently professor of economics at Harvard: government “is a crappy VC [venture capitalist]” (quoted in Nocera 2011). </a:t>
            </a:r>
          </a:p>
          <a:p>
            <a:r>
              <a:rPr lang="en-GB" b="1" i="1" dirty="0"/>
              <a:t>The Economist</a:t>
            </a:r>
            <a:r>
              <a:rPr lang="en-GB" dirty="0"/>
              <a:t> magazine, “the government has a terrible record of picking winners” (2011)</a:t>
            </a:r>
          </a:p>
          <a:p>
            <a:endParaRPr lang="en-GB" dirty="0"/>
          </a:p>
        </p:txBody>
      </p:sp>
    </p:spTree>
    <p:extLst>
      <p:ext uri="{BB962C8B-B14F-4D97-AF65-F5344CB8AC3E}">
        <p14:creationId xmlns:p14="http://schemas.microsoft.com/office/powerpoint/2010/main" val="1649566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C3C24-5E9C-46E3-8257-32203154BCFA}"/>
              </a:ext>
            </a:extLst>
          </p:cNvPr>
          <p:cNvSpPr>
            <a:spLocks noGrp="1"/>
          </p:cNvSpPr>
          <p:nvPr>
            <p:ph type="title"/>
          </p:nvPr>
        </p:nvSpPr>
        <p:spPr/>
        <p:txBody>
          <a:bodyPr>
            <a:normAutofit/>
          </a:bodyPr>
          <a:lstStyle/>
          <a:p>
            <a:r>
              <a:rPr lang="en-GB" dirty="0"/>
              <a:t>KEY POINT: “INDUSTRIAL POLICY” = TOXIC PHRASE</a:t>
            </a:r>
          </a:p>
        </p:txBody>
      </p:sp>
      <p:sp>
        <p:nvSpPr>
          <p:cNvPr id="3" name="Content Placeholder 2">
            <a:extLst>
              <a:ext uri="{FF2B5EF4-FFF2-40B4-BE49-F238E27FC236}">
                <a16:creationId xmlns:a16="http://schemas.microsoft.com/office/drawing/2014/main" id="{1CAD7364-D9C8-4753-A24E-B34BAD17C8FC}"/>
              </a:ext>
            </a:extLst>
          </p:cNvPr>
          <p:cNvSpPr>
            <a:spLocks noGrp="1"/>
          </p:cNvSpPr>
          <p:nvPr>
            <p:ph idx="1"/>
          </p:nvPr>
        </p:nvSpPr>
        <p:spPr/>
        <p:txBody>
          <a:bodyPr>
            <a:normAutofit/>
          </a:bodyPr>
          <a:lstStyle/>
          <a:p>
            <a:r>
              <a:rPr lang="en-GB" sz="3600" dirty="0">
                <a:solidFill>
                  <a:schemeClr val="accent2">
                    <a:lumMod val="75000"/>
                  </a:schemeClr>
                </a:solidFill>
              </a:rPr>
              <a:t>From late 1970s till recently, </a:t>
            </a:r>
            <a:r>
              <a:rPr lang="en-GB" sz="3600" b="1" dirty="0">
                <a:solidFill>
                  <a:schemeClr val="accent2">
                    <a:lumMod val="75000"/>
                  </a:schemeClr>
                </a:solidFill>
              </a:rPr>
              <a:t>“industrial policy” has been employed mainly as a term of abuse.</a:t>
            </a:r>
            <a:br>
              <a:rPr lang="en-GB" sz="3600" b="1" dirty="0">
                <a:solidFill>
                  <a:schemeClr val="accent2">
                    <a:lumMod val="75000"/>
                  </a:schemeClr>
                </a:solidFill>
              </a:rPr>
            </a:br>
            <a:endParaRPr lang="en-GB" sz="3600" dirty="0"/>
          </a:p>
        </p:txBody>
      </p:sp>
    </p:spTree>
    <p:extLst>
      <p:ext uri="{BB962C8B-B14F-4D97-AF65-F5344CB8AC3E}">
        <p14:creationId xmlns:p14="http://schemas.microsoft.com/office/powerpoint/2010/main" val="159718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Neoclassical rationale for opposition: “govt failure” typically &gt;&gt; “market failure”</a:t>
            </a:r>
          </a:p>
        </p:txBody>
      </p:sp>
      <p:sp>
        <p:nvSpPr>
          <p:cNvPr id="3" name="Content Placeholder 2"/>
          <p:cNvSpPr>
            <a:spLocks noGrp="1"/>
          </p:cNvSpPr>
          <p:nvPr>
            <p:ph idx="1"/>
          </p:nvPr>
        </p:nvSpPr>
        <p:spPr/>
        <p:txBody>
          <a:bodyPr>
            <a:normAutofit/>
          </a:bodyPr>
          <a:lstStyle/>
          <a:p>
            <a:r>
              <a:rPr lang="en-GB" sz="3600" dirty="0"/>
              <a:t>Govt attempts to fix mkt failure typically more costly than leaving mkt failure unfixed.</a:t>
            </a:r>
          </a:p>
          <a:p>
            <a:r>
              <a:rPr lang="en-GB" sz="3600" dirty="0"/>
              <a:t>Two main theories of “govt failure”:   (1) </a:t>
            </a:r>
            <a:r>
              <a:rPr lang="en-GB" sz="3600" b="1" dirty="0"/>
              <a:t>govt has good intentions</a:t>
            </a:r>
            <a:r>
              <a:rPr lang="en-GB" sz="3600" dirty="0"/>
              <a:t>, but </a:t>
            </a:r>
            <a:r>
              <a:rPr lang="en-GB" sz="3600" b="1" dirty="0"/>
              <a:t>lacks sufficient information</a:t>
            </a:r>
            <a:r>
              <a:rPr lang="en-GB" sz="3600" dirty="0"/>
              <a:t> to make wise capital allocation decisions;  (2) </a:t>
            </a:r>
            <a:r>
              <a:rPr lang="en-GB" sz="3600" b="1" dirty="0"/>
              <a:t>govt does not have good intentions</a:t>
            </a:r>
            <a:r>
              <a:rPr lang="en-GB" sz="3600" dirty="0"/>
              <a:t>, is captured by clique which uses public resources for private (unproductive) purposes.  (“All govts are predatory.”)</a:t>
            </a:r>
          </a:p>
        </p:txBody>
      </p:sp>
    </p:spTree>
    <p:extLst>
      <p:ext uri="{BB962C8B-B14F-4D97-AF65-F5344CB8AC3E}">
        <p14:creationId xmlns:p14="http://schemas.microsoft.com/office/powerpoint/2010/main" val="982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CC9DD-5B92-415A-981C-DBF48364E6CF}"/>
              </a:ext>
            </a:extLst>
          </p:cNvPr>
          <p:cNvSpPr>
            <a:spLocks noGrp="1"/>
          </p:cNvSpPr>
          <p:nvPr>
            <p:ph type="title"/>
          </p:nvPr>
        </p:nvSpPr>
        <p:spPr/>
        <p:txBody>
          <a:bodyPr/>
          <a:lstStyle/>
          <a:p>
            <a:r>
              <a:rPr lang="en-GB" dirty="0"/>
              <a:t>Theories of “govt failure” are rationalizations for underlying neoliberal ideology </a:t>
            </a:r>
          </a:p>
        </p:txBody>
      </p:sp>
      <p:sp>
        <p:nvSpPr>
          <p:cNvPr id="3" name="Content Placeholder 2">
            <a:extLst>
              <a:ext uri="{FF2B5EF4-FFF2-40B4-BE49-F238E27FC236}">
                <a16:creationId xmlns:a16="http://schemas.microsoft.com/office/drawing/2014/main" id="{4BB3D3F6-EC6B-4E09-B388-FE58387AF344}"/>
              </a:ext>
            </a:extLst>
          </p:cNvPr>
          <p:cNvSpPr>
            <a:spLocks noGrp="1"/>
          </p:cNvSpPr>
          <p:nvPr>
            <p:ph idx="1"/>
          </p:nvPr>
        </p:nvSpPr>
        <p:spPr/>
        <p:txBody>
          <a:bodyPr>
            <a:normAutofit/>
          </a:bodyPr>
          <a:lstStyle/>
          <a:p>
            <a:r>
              <a:rPr lang="en-GB" sz="3600" dirty="0"/>
              <a:t>Libertarian Milton Friedman joked: if bureaucrats got control of the Sahara desert, there would soon be a shortage of sand.   </a:t>
            </a:r>
          </a:p>
          <a:p>
            <a:r>
              <a:rPr lang="en-GB" sz="3600" dirty="0"/>
              <a:t>President Reagan:   “The scariest words in the English language are, ‘I’m from the government and I’m here to help’”.</a:t>
            </a:r>
          </a:p>
          <a:p>
            <a:endParaRPr lang="en-GB" sz="3600" dirty="0"/>
          </a:p>
        </p:txBody>
      </p:sp>
    </p:spTree>
    <p:extLst>
      <p:ext uri="{BB962C8B-B14F-4D97-AF65-F5344CB8AC3E}">
        <p14:creationId xmlns:p14="http://schemas.microsoft.com/office/powerpoint/2010/main" val="2613246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PART THREE</a:t>
            </a:r>
            <a:r>
              <a:rPr lang="en-GB" dirty="0"/>
              <a:t>: THE (APPARENT) RECENT COMEBACK OF IP as “something we must do”</a:t>
            </a:r>
          </a:p>
        </p:txBody>
      </p:sp>
      <p:sp>
        <p:nvSpPr>
          <p:cNvPr id="3" name="Content Placeholder 2">
            <a:extLst>
              <a:ext uri="{FF2B5EF4-FFF2-40B4-BE49-F238E27FC236}">
                <a16:creationId xmlns:a16="http://schemas.microsoft.com/office/drawing/2014/main" id="{D9E55DDE-5FA5-47B1-A807-EE22804C5ABD}"/>
              </a:ext>
            </a:extLst>
          </p:cNvPr>
          <p:cNvSpPr>
            <a:spLocks noGrp="1"/>
          </p:cNvSpPr>
          <p:nvPr>
            <p:ph idx="1"/>
          </p:nvPr>
        </p:nvSpPr>
        <p:spPr/>
        <p:txBody>
          <a:bodyPr>
            <a:normAutofit/>
          </a:bodyPr>
          <a:lstStyle/>
          <a:p>
            <a:pPr marL="0" indent="0">
              <a:buNone/>
            </a:pPr>
            <a:endParaRPr lang="en-GB" sz="6500" dirty="0"/>
          </a:p>
          <a:p>
            <a:pPr marL="0" indent="0">
              <a:buNone/>
            </a:pPr>
            <a:endParaRPr lang="en-GB" dirty="0"/>
          </a:p>
          <a:p>
            <a:pPr marL="0" indent="0">
              <a:buNone/>
            </a:pPr>
            <a:r>
              <a:rPr lang="en-GB" dirty="0"/>
              <a:t> </a:t>
            </a:r>
          </a:p>
          <a:p>
            <a:endParaRPr lang="en-GB" dirty="0"/>
          </a:p>
          <a:p>
            <a:endParaRPr lang="en-GB" dirty="0"/>
          </a:p>
        </p:txBody>
      </p:sp>
    </p:spTree>
    <p:extLst>
      <p:ext uri="{BB962C8B-B14F-4D97-AF65-F5344CB8AC3E}">
        <p14:creationId xmlns:p14="http://schemas.microsoft.com/office/powerpoint/2010/main" val="71503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C179-FF49-4440-BBEE-9ECB76B9A273}"/>
              </a:ext>
            </a:extLst>
          </p:cNvPr>
          <p:cNvSpPr>
            <a:spLocks noGrp="1"/>
          </p:cNvSpPr>
          <p:nvPr>
            <p:ph type="title"/>
          </p:nvPr>
        </p:nvSpPr>
        <p:spPr/>
        <p:txBody>
          <a:bodyPr>
            <a:normAutofit fontScale="90000"/>
          </a:bodyPr>
          <a:lstStyle/>
          <a:p>
            <a:r>
              <a:rPr lang="en-GB" i="1" dirty="0"/>
              <a:t>Financial Times</a:t>
            </a:r>
            <a:r>
              <a:rPr lang="en-GB" dirty="0"/>
              <a:t> editorial, “US </a:t>
            </a:r>
            <a:r>
              <a:rPr lang="en-GB" dirty="0" err="1"/>
              <a:t>shd</a:t>
            </a:r>
            <a:r>
              <a:rPr lang="en-GB" dirty="0"/>
              <a:t> drop concerns around state planning”  (25 Aug 2019)</a:t>
            </a:r>
            <a:br>
              <a:rPr lang="en-GB" dirty="0"/>
            </a:br>
            <a:endParaRPr lang="en-GB" dirty="0"/>
          </a:p>
        </p:txBody>
      </p:sp>
      <p:sp>
        <p:nvSpPr>
          <p:cNvPr id="3" name="Content Placeholder 2">
            <a:extLst>
              <a:ext uri="{FF2B5EF4-FFF2-40B4-BE49-F238E27FC236}">
                <a16:creationId xmlns:a16="http://schemas.microsoft.com/office/drawing/2014/main" id="{4709A226-E9B3-41F1-84A8-56AAF8721751}"/>
              </a:ext>
            </a:extLst>
          </p:cNvPr>
          <p:cNvSpPr>
            <a:spLocks noGrp="1"/>
          </p:cNvSpPr>
          <p:nvPr>
            <p:ph idx="1"/>
          </p:nvPr>
        </p:nvSpPr>
        <p:spPr/>
        <p:txBody>
          <a:bodyPr/>
          <a:lstStyle/>
          <a:p>
            <a:pPr lvl="0"/>
            <a:r>
              <a:rPr lang="en-GB" sz="3200" dirty="0">
                <a:solidFill>
                  <a:prstClr val="black"/>
                </a:solidFill>
              </a:rPr>
              <a:t>It reports that  since 2018 and start of campaign for 2020 presidential election, growing number of politicians &amp; intellectuals – left and right – from Democrat Senators Elizabeth Warren and Bernie Sanders  to Republican Senator Marco Rubio -- are </a:t>
            </a:r>
            <a:r>
              <a:rPr lang="en-GB" sz="3200" b="1" dirty="0">
                <a:solidFill>
                  <a:prstClr val="black"/>
                </a:solidFill>
              </a:rPr>
              <a:t>finding common ground under the banner of “industrial policy”</a:t>
            </a:r>
          </a:p>
          <a:p>
            <a:pPr lvl="0"/>
            <a:r>
              <a:rPr lang="en-GB" sz="3000" b="1" dirty="0">
                <a:solidFill>
                  <a:prstClr val="black"/>
                </a:solidFill>
              </a:rPr>
              <a:t> </a:t>
            </a:r>
            <a:r>
              <a:rPr lang="en-GB" sz="1200" dirty="0">
                <a:solidFill>
                  <a:prstClr val="black"/>
                </a:solidFill>
              </a:rPr>
              <a:t>Julius </a:t>
            </a:r>
            <a:r>
              <a:rPr lang="en-GB" sz="1200" dirty="0" err="1">
                <a:solidFill>
                  <a:prstClr val="black"/>
                </a:solidFill>
              </a:rPr>
              <a:t>Krein</a:t>
            </a:r>
            <a:r>
              <a:rPr lang="en-GB" sz="1200" dirty="0">
                <a:solidFill>
                  <a:prstClr val="black"/>
                </a:solidFill>
              </a:rPr>
              <a:t>, 2019, “Industrial policy unites left and right”, New York Times ((international), 21 August.</a:t>
            </a:r>
            <a:r>
              <a:rPr lang="en-GB" sz="1200" b="1" dirty="0">
                <a:solidFill>
                  <a:prstClr val="black"/>
                </a:solidFill>
              </a:rPr>
              <a:t>       </a:t>
            </a:r>
          </a:p>
          <a:p>
            <a:endParaRPr lang="en-GB" dirty="0"/>
          </a:p>
        </p:txBody>
      </p:sp>
    </p:spTree>
    <p:extLst>
      <p:ext uri="{BB962C8B-B14F-4D97-AF65-F5344CB8AC3E}">
        <p14:creationId xmlns:p14="http://schemas.microsoft.com/office/powerpoint/2010/main" val="103805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E995-88E3-4595-B5F3-51CD6A14DBAE}"/>
              </a:ext>
            </a:extLst>
          </p:cNvPr>
          <p:cNvSpPr>
            <a:spLocks noGrp="1"/>
          </p:cNvSpPr>
          <p:nvPr>
            <p:ph type="title"/>
          </p:nvPr>
        </p:nvSpPr>
        <p:spPr/>
        <p:txBody>
          <a:bodyPr/>
          <a:lstStyle/>
          <a:p>
            <a:r>
              <a:rPr lang="en-GB" dirty="0"/>
              <a:t>More on the (apparent) comeback of IP …</a:t>
            </a:r>
          </a:p>
        </p:txBody>
      </p:sp>
      <p:sp>
        <p:nvSpPr>
          <p:cNvPr id="3" name="Content Placeholder 2">
            <a:extLst>
              <a:ext uri="{FF2B5EF4-FFF2-40B4-BE49-F238E27FC236}">
                <a16:creationId xmlns:a16="http://schemas.microsoft.com/office/drawing/2014/main" id="{35AF3729-3D80-48A2-9D8C-C0615BCA39A9}"/>
              </a:ext>
            </a:extLst>
          </p:cNvPr>
          <p:cNvSpPr>
            <a:spLocks noGrp="1"/>
          </p:cNvSpPr>
          <p:nvPr>
            <p:ph idx="1"/>
          </p:nvPr>
        </p:nvSpPr>
        <p:spPr/>
        <p:txBody>
          <a:bodyPr>
            <a:normAutofit fontScale="92500" lnSpcReduction="20000"/>
          </a:bodyPr>
          <a:lstStyle/>
          <a:p>
            <a:r>
              <a:rPr lang="en-GB" dirty="0"/>
              <a:t> </a:t>
            </a:r>
            <a:r>
              <a:rPr lang="en-GB" b="1" dirty="0"/>
              <a:t>IMF</a:t>
            </a:r>
            <a:r>
              <a:rPr lang="en-GB" dirty="0"/>
              <a:t>: Two IMF officials  published a paper in 2019 titled, “The return of the policy that shall not be named: principles of industrial policy”. </a:t>
            </a:r>
            <a:r>
              <a:rPr lang="en-GB" sz="1400" u="sng" dirty="0">
                <a:hlinkClick r:id="rId2"/>
              </a:rPr>
              <a:t>https://www.imf.org/~/media/Files/Publications/WP/2019/WPIEA2019074.ashx</a:t>
            </a:r>
            <a:endParaRPr lang="en-GB" sz="1400" u="sng" dirty="0"/>
          </a:p>
          <a:p>
            <a:r>
              <a:rPr lang="en-GB" sz="2900" b="1" dirty="0"/>
              <a:t>World Bank</a:t>
            </a:r>
            <a:r>
              <a:rPr lang="en-GB" sz="2900" dirty="0"/>
              <a:t>, when Justin </a:t>
            </a:r>
            <a:r>
              <a:rPr lang="en-GB" sz="2900" dirty="0" err="1"/>
              <a:t>Yifu</a:t>
            </a:r>
            <a:r>
              <a:rPr lang="en-GB" sz="2900" dirty="0"/>
              <a:t> Lin chief economist, 2008 – 12, mounted small pilot projects in “industrial policy”, though not called that !</a:t>
            </a:r>
          </a:p>
          <a:p>
            <a:r>
              <a:rPr lang="en-GB" b="1" dirty="0"/>
              <a:t>OECD Development </a:t>
            </a:r>
            <a:r>
              <a:rPr lang="en-GB" b="1" dirty="0" err="1"/>
              <a:t>Center</a:t>
            </a:r>
            <a:r>
              <a:rPr lang="en-GB" dirty="0"/>
              <a:t> published a report in 2013 titled,</a:t>
            </a:r>
            <a:r>
              <a:rPr lang="en-GB" i="1" dirty="0"/>
              <a:t> Global Development 2013: </a:t>
            </a:r>
            <a:r>
              <a:rPr lang="en-GB" i="1" dirty="0">
                <a:solidFill>
                  <a:schemeClr val="accent2">
                    <a:lumMod val="75000"/>
                  </a:schemeClr>
                </a:solidFill>
              </a:rPr>
              <a:t>Industrial Policies </a:t>
            </a:r>
            <a:r>
              <a:rPr lang="en-GB" i="1" dirty="0"/>
              <a:t>in a Changing World </a:t>
            </a:r>
            <a:r>
              <a:rPr lang="en-GB" dirty="0"/>
              <a:t>(2013)</a:t>
            </a:r>
          </a:p>
          <a:p>
            <a:r>
              <a:rPr lang="en-GB" dirty="0"/>
              <a:t> </a:t>
            </a:r>
            <a:r>
              <a:rPr lang="en-GB" b="1" dirty="0"/>
              <a:t>Academic economists</a:t>
            </a:r>
            <a:r>
              <a:rPr lang="en-GB" dirty="0"/>
              <a:t> have recently published a slew of papers about industrial policy, in positive vein. (Timo </a:t>
            </a:r>
            <a:r>
              <a:rPr lang="en-GB" dirty="0" err="1"/>
              <a:t>Hamalainen</a:t>
            </a:r>
            <a:r>
              <a:rPr lang="en-GB" dirty="0"/>
              <a:t>;  Sampath;  Wade;  Rodrik __________)</a:t>
            </a:r>
          </a:p>
          <a:p>
            <a:r>
              <a:rPr lang="en-GB" b="1" dirty="0"/>
              <a:t>Word count?</a:t>
            </a:r>
            <a:r>
              <a:rPr lang="en-GB" dirty="0"/>
              <a:t> Discourse analysis would probably show a spike in (favourable) mentions of “industrial policy” in academic journals and in the western media over the past few years. </a:t>
            </a:r>
          </a:p>
          <a:p>
            <a:endParaRPr lang="en-GB" dirty="0"/>
          </a:p>
        </p:txBody>
      </p:sp>
    </p:spTree>
    <p:extLst>
      <p:ext uri="{BB962C8B-B14F-4D97-AF65-F5344CB8AC3E}">
        <p14:creationId xmlns:p14="http://schemas.microsoft.com/office/powerpoint/2010/main" val="81318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GB" b="1" dirty="0"/>
              <a:t>“</a:t>
            </a:r>
            <a:r>
              <a:rPr lang="en-GB" b="1" dirty="0">
                <a:latin typeface="+mn-lt"/>
              </a:rPr>
              <a:t>German industrial policy comes back to the fore</a:t>
            </a:r>
            <a:r>
              <a:rPr lang="en-GB" b="1" dirty="0"/>
              <a:t>”, </a:t>
            </a:r>
            <a:r>
              <a:rPr lang="en-GB" sz="3600" b="1" dirty="0"/>
              <a:t>Financial Times, 6 Feb 2019</a:t>
            </a:r>
            <a:br>
              <a:rPr lang="en-GB" b="1" dirty="0"/>
            </a:br>
            <a:endParaRPr lang="en-GB" dirty="0"/>
          </a:p>
        </p:txBody>
      </p:sp>
      <p:sp>
        <p:nvSpPr>
          <p:cNvPr id="3" name="Content Placeholder 2"/>
          <p:cNvSpPr>
            <a:spLocks noGrp="1"/>
          </p:cNvSpPr>
          <p:nvPr>
            <p:ph idx="1"/>
          </p:nvPr>
        </p:nvSpPr>
        <p:spPr/>
        <p:txBody>
          <a:bodyPr>
            <a:normAutofit lnSpcReduction="10000"/>
          </a:bodyPr>
          <a:lstStyle/>
          <a:p>
            <a:r>
              <a:rPr lang="en-GB" dirty="0"/>
              <a:t>“Peter </a:t>
            </a:r>
            <a:r>
              <a:rPr lang="en-GB" dirty="0" err="1"/>
              <a:t>Altmaier’s</a:t>
            </a:r>
            <a:r>
              <a:rPr lang="en-GB" dirty="0"/>
              <a:t> vision of state intervention has a notable French tint”</a:t>
            </a:r>
          </a:p>
          <a:p>
            <a:r>
              <a:rPr lang="en-GB" sz="3200" dirty="0"/>
              <a:t>“Active industrial policy is back in vogue in Germany. After three decades of </a:t>
            </a:r>
            <a:r>
              <a:rPr lang="en-GB" sz="3200" dirty="0" err="1"/>
              <a:t>ordoliberal</a:t>
            </a:r>
            <a:r>
              <a:rPr lang="en-GB" sz="3200" dirty="0"/>
              <a:t> restraint, German politicians and business </a:t>
            </a:r>
            <a:r>
              <a:rPr lang="en-GB" sz="3200" dirty="0" err="1"/>
              <a:t>grps</a:t>
            </a:r>
            <a:r>
              <a:rPr lang="en-GB" sz="3200" dirty="0"/>
              <a:t> are coming to the view that the </a:t>
            </a:r>
            <a:r>
              <a:rPr lang="en-GB" sz="3200" dirty="0" err="1">
                <a:solidFill>
                  <a:schemeClr val="accent2">
                    <a:lumMod val="75000"/>
                  </a:schemeClr>
                </a:solidFill>
              </a:rPr>
              <a:t>govt</a:t>
            </a:r>
            <a:r>
              <a:rPr lang="en-GB" sz="3200" dirty="0">
                <a:solidFill>
                  <a:schemeClr val="accent2">
                    <a:lumMod val="75000"/>
                  </a:schemeClr>
                </a:solidFill>
              </a:rPr>
              <a:t> needs to play a bigger role to ensure industry can thrive as the motor of a competitive economy. </a:t>
            </a:r>
            <a:r>
              <a:rPr lang="en-GB" sz="3200" dirty="0"/>
              <a:t>Technological disruption is threatening to </a:t>
            </a:r>
            <a:r>
              <a:rPr lang="en-GB" sz="3200" dirty="0">
                <a:solidFill>
                  <a:schemeClr val="accent2">
                    <a:lumMod val="75000"/>
                  </a:schemeClr>
                </a:solidFill>
              </a:rPr>
              <a:t>eclipse Germany’s engineering prowess while </a:t>
            </a:r>
            <a:r>
              <a:rPr lang="en-GB" sz="3200" b="1" dirty="0">
                <a:solidFill>
                  <a:schemeClr val="accent2">
                    <a:lumMod val="75000"/>
                  </a:schemeClr>
                </a:solidFill>
              </a:rPr>
              <a:t>Chinese state capitalism is out to eat its lunch</a:t>
            </a:r>
            <a:r>
              <a:rPr lang="en-GB" sz="3200" b="1" dirty="0"/>
              <a:t>….”</a:t>
            </a:r>
          </a:p>
          <a:p>
            <a:r>
              <a:rPr lang="en-GB" sz="1100" u="sng" dirty="0">
                <a:hlinkClick r:id="rId2"/>
              </a:rPr>
              <a:t>https://www.ft.com/content/49a5920c-2954-11e9-88a4-c32129756dd8?segmentId=778a3b31-0eac-c57a-a529-d296f5da8125</a:t>
            </a:r>
            <a:endParaRPr lang="en-GB" sz="1100" u="sng" dirty="0"/>
          </a:p>
          <a:p>
            <a:endParaRPr lang="en-GB" sz="1100" dirty="0"/>
          </a:p>
          <a:p>
            <a:endParaRPr lang="en-GB" b="1" dirty="0"/>
          </a:p>
          <a:p>
            <a:endParaRPr lang="en-GB" dirty="0"/>
          </a:p>
        </p:txBody>
      </p:sp>
    </p:spTree>
    <p:extLst>
      <p:ext uri="{BB962C8B-B14F-4D97-AF65-F5344CB8AC3E}">
        <p14:creationId xmlns:p14="http://schemas.microsoft.com/office/powerpoint/2010/main" val="359736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“German minister calls for fund to counter foreign takeovers”, Financial Times  5 Feb 19</a:t>
            </a:r>
            <a:br>
              <a:rPr lang="en-GB" b="1" dirty="0"/>
            </a:br>
            <a:endParaRPr lang="en-GB" dirty="0"/>
          </a:p>
        </p:txBody>
      </p:sp>
      <p:sp>
        <p:nvSpPr>
          <p:cNvPr id="3" name="Content Placeholder 2"/>
          <p:cNvSpPr>
            <a:spLocks noGrp="1"/>
          </p:cNvSpPr>
          <p:nvPr>
            <p:ph idx="1"/>
          </p:nvPr>
        </p:nvSpPr>
        <p:spPr/>
        <p:txBody>
          <a:bodyPr>
            <a:normAutofit/>
          </a:bodyPr>
          <a:lstStyle/>
          <a:p>
            <a:r>
              <a:rPr lang="en-GB" dirty="0"/>
              <a:t>“Initiative is part of </a:t>
            </a:r>
            <a:r>
              <a:rPr lang="en-GB" b="1" dirty="0"/>
              <a:t>backlash over Chinese attempts</a:t>
            </a:r>
            <a:r>
              <a:rPr lang="en-GB" dirty="0"/>
              <a:t> to buy high-tech manufacturers”</a:t>
            </a:r>
          </a:p>
          <a:p>
            <a:r>
              <a:rPr lang="en-GB" dirty="0"/>
              <a:t>“The proposal is part of a </a:t>
            </a:r>
            <a:r>
              <a:rPr lang="en-GB" dirty="0">
                <a:solidFill>
                  <a:schemeClr val="accent2">
                    <a:lumMod val="75000"/>
                  </a:schemeClr>
                </a:solidFill>
              </a:rPr>
              <a:t>new industrial strategy designed to create ‘national and European champions’ that are better able to compete with tech giants in the US and Asia, &amp; to build up German competence in critical new technologies such as artificial intelligence and electric vehicles.</a:t>
            </a:r>
          </a:p>
          <a:p>
            <a:endParaRPr lang="en-GB" dirty="0"/>
          </a:p>
        </p:txBody>
      </p:sp>
    </p:spTree>
    <p:extLst>
      <p:ext uri="{BB962C8B-B14F-4D97-AF65-F5344CB8AC3E}">
        <p14:creationId xmlns:p14="http://schemas.microsoft.com/office/powerpoint/2010/main" val="192084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9921-049A-4DE2-A930-A22ABEC030F6}"/>
              </a:ext>
            </a:extLst>
          </p:cNvPr>
          <p:cNvSpPr>
            <a:spLocks noGrp="1"/>
          </p:cNvSpPr>
          <p:nvPr>
            <p:ph type="title"/>
          </p:nvPr>
        </p:nvSpPr>
        <p:spPr/>
        <p:txBody>
          <a:bodyPr/>
          <a:lstStyle/>
          <a:p>
            <a:r>
              <a:rPr lang="en-GB" dirty="0"/>
              <a:t>PART </a:t>
            </a:r>
            <a:r>
              <a:rPr lang="en-GB" b="1" dirty="0"/>
              <a:t>ONE</a:t>
            </a:r>
            <a:r>
              <a:rPr lang="en-GB" dirty="0"/>
              <a:t>:  WHAT IS “INDUSTRIAL POLICY” ?</a:t>
            </a:r>
          </a:p>
        </p:txBody>
      </p:sp>
    </p:spTree>
    <p:extLst>
      <p:ext uri="{BB962C8B-B14F-4D97-AF65-F5344CB8AC3E}">
        <p14:creationId xmlns:p14="http://schemas.microsoft.com/office/powerpoint/2010/main" val="1235558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“Germany Moves From ‘Bystander to Shaper’ With Industrial Shift”, Bloomberg, 5 Feb 2019</a:t>
            </a:r>
            <a:endParaRPr lang="en-GB" dirty="0"/>
          </a:p>
        </p:txBody>
      </p:sp>
      <p:sp>
        <p:nvSpPr>
          <p:cNvPr id="3" name="Content Placeholder 2"/>
          <p:cNvSpPr>
            <a:spLocks noGrp="1"/>
          </p:cNvSpPr>
          <p:nvPr>
            <p:ph idx="1"/>
          </p:nvPr>
        </p:nvSpPr>
        <p:spPr/>
        <p:txBody>
          <a:bodyPr>
            <a:normAutofit/>
          </a:bodyPr>
          <a:lstStyle/>
          <a:p>
            <a:r>
              <a:rPr lang="en-GB" dirty="0"/>
              <a:t>“Germany’s Economy Ministry laid out a broad industrial strategy that seeks a more hands-on approach in backing the country’s export champions against </a:t>
            </a:r>
            <a:r>
              <a:rPr lang="en-GB" b="1" dirty="0"/>
              <a:t>Chinese and U.S. competition</a:t>
            </a:r>
            <a:r>
              <a:rPr lang="en-GB" dirty="0"/>
              <a:t>.”</a:t>
            </a:r>
          </a:p>
          <a:p>
            <a:endParaRPr lang="en-GB" dirty="0"/>
          </a:p>
          <a:p>
            <a:r>
              <a:rPr lang="en-GB" sz="1200" dirty="0"/>
              <a:t>Birgit </a:t>
            </a:r>
            <a:r>
              <a:rPr lang="en-GB" sz="1200" dirty="0" err="1"/>
              <a:t>Jennen</a:t>
            </a:r>
            <a:r>
              <a:rPr lang="en-GB" sz="1200" dirty="0"/>
              <a:t> and Patrick Donahue</a:t>
            </a:r>
          </a:p>
          <a:p>
            <a:r>
              <a:rPr lang="en-GB" sz="1200" u="sng" dirty="0">
                <a:hlinkClick r:id="rId2"/>
              </a:rPr>
              <a:t>www.bloomberg.com/amp/news/articles/2019-02-05/germany-moves-from-bystander-to-shaper-with-industrial-shift</a:t>
            </a:r>
            <a:br>
              <a:rPr lang="en-GB" sz="1200" dirty="0"/>
            </a:br>
            <a:endParaRPr lang="en-GB" sz="1200" dirty="0"/>
          </a:p>
        </p:txBody>
      </p:sp>
    </p:spTree>
    <p:extLst>
      <p:ext uri="{BB962C8B-B14F-4D97-AF65-F5344CB8AC3E}">
        <p14:creationId xmlns:p14="http://schemas.microsoft.com/office/powerpoint/2010/main" val="2128605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EU’s new industrial policy strategy</a:t>
            </a:r>
            <a:r>
              <a:rPr lang="en-GB" dirty="0"/>
              <a:t>, Sept 2017</a:t>
            </a:r>
          </a:p>
        </p:txBody>
      </p:sp>
      <p:sp>
        <p:nvSpPr>
          <p:cNvPr id="3" name="Content Placeholder 2"/>
          <p:cNvSpPr>
            <a:spLocks noGrp="1"/>
          </p:cNvSpPr>
          <p:nvPr>
            <p:ph idx="1"/>
          </p:nvPr>
        </p:nvSpPr>
        <p:spPr/>
        <p:txBody>
          <a:bodyPr>
            <a:normAutofit/>
          </a:bodyPr>
          <a:lstStyle/>
          <a:p>
            <a:r>
              <a:rPr lang="en-GB" sz="2200" dirty="0">
                <a:hlinkClick r:id="rId2"/>
              </a:rPr>
              <a:t>https://ec.europa.eu/commission/news/new-industrial-policy-strategy-2017-sep-18_en</a:t>
            </a:r>
            <a:endParaRPr lang="en-GB" sz="2200" dirty="0"/>
          </a:p>
          <a:p>
            <a:r>
              <a:rPr lang="en-GB" sz="3600" dirty="0"/>
              <a:t>“Initiatives for a smart, innovative &amp; sustainable industry.”  Aims at “empowering European industries to continue delivering sustainable growth and jobs”; to help European industries “stay or become the world leader in innovation, digitisation &amp; decarbonisation” (latter quote from </a:t>
            </a:r>
            <a:r>
              <a:rPr lang="en-GB" sz="3600" dirty="0" err="1"/>
              <a:t>Juncker’s</a:t>
            </a:r>
            <a:r>
              <a:rPr lang="en-GB" sz="3600" dirty="0"/>
              <a:t> State of the Union, 17 Sep 2017).</a:t>
            </a:r>
          </a:p>
          <a:p>
            <a:endParaRPr lang="en-GB" dirty="0"/>
          </a:p>
          <a:p>
            <a:endParaRPr lang="en-GB" dirty="0"/>
          </a:p>
        </p:txBody>
      </p:sp>
    </p:spTree>
    <p:extLst>
      <p:ext uri="{BB962C8B-B14F-4D97-AF65-F5344CB8AC3E}">
        <p14:creationId xmlns:p14="http://schemas.microsoft.com/office/powerpoint/2010/main" val="1264975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European think tanks </a:t>
            </a:r>
            <a:r>
              <a:rPr lang="en-GB" dirty="0"/>
              <a:t>are buzzing over IP</a:t>
            </a:r>
          </a:p>
        </p:txBody>
      </p:sp>
      <p:sp>
        <p:nvSpPr>
          <p:cNvPr id="3" name="Content Placeholder 2"/>
          <p:cNvSpPr>
            <a:spLocks noGrp="1"/>
          </p:cNvSpPr>
          <p:nvPr>
            <p:ph idx="1"/>
          </p:nvPr>
        </p:nvSpPr>
        <p:spPr/>
        <p:txBody>
          <a:bodyPr>
            <a:normAutofit/>
          </a:bodyPr>
          <a:lstStyle/>
          <a:p>
            <a:r>
              <a:rPr lang="en-GB" sz="3600" dirty="0"/>
              <a:t>Eg  many recent conferences on theme of “Industry 4.0” (AI, </a:t>
            </a:r>
            <a:r>
              <a:rPr lang="en-GB" sz="3600" dirty="0" err="1"/>
              <a:t>IoT</a:t>
            </a:r>
            <a:r>
              <a:rPr lang="en-GB" sz="3600" dirty="0"/>
              <a:t>, </a:t>
            </a:r>
            <a:r>
              <a:rPr lang="en-GB" sz="3600" dirty="0" err="1"/>
              <a:t>etc</a:t>
            </a:r>
            <a:r>
              <a:rPr lang="en-GB" sz="3600" dirty="0"/>
              <a:t>)  and its implications for EU industrial policy</a:t>
            </a:r>
          </a:p>
        </p:txBody>
      </p:sp>
    </p:spTree>
    <p:extLst>
      <p:ext uri="{BB962C8B-B14F-4D97-AF65-F5344CB8AC3E}">
        <p14:creationId xmlns:p14="http://schemas.microsoft.com/office/powerpoint/2010/main" val="3718205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UK  </a:t>
            </a:r>
            <a:r>
              <a:rPr lang="en-GB" dirty="0"/>
              <a:t>IP  report</a:t>
            </a:r>
          </a:p>
        </p:txBody>
      </p:sp>
      <p:sp>
        <p:nvSpPr>
          <p:cNvPr id="3" name="Content Placeholder 2"/>
          <p:cNvSpPr>
            <a:spLocks noGrp="1"/>
          </p:cNvSpPr>
          <p:nvPr>
            <p:ph idx="1"/>
          </p:nvPr>
        </p:nvSpPr>
        <p:spPr/>
        <p:txBody>
          <a:bodyPr>
            <a:normAutofit/>
          </a:bodyPr>
          <a:lstStyle/>
          <a:p>
            <a:r>
              <a:rPr lang="en-GB" sz="3600" dirty="0"/>
              <a:t>In  2017 govt (PM T. May) published Green Paper on a new industrial strategy “to get the whole economy firing”.</a:t>
            </a:r>
          </a:p>
        </p:txBody>
      </p:sp>
    </p:spTree>
    <p:extLst>
      <p:ext uri="{BB962C8B-B14F-4D97-AF65-F5344CB8AC3E}">
        <p14:creationId xmlns:p14="http://schemas.microsoft.com/office/powerpoint/2010/main" val="565449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“Military equipment: </a:t>
            </a:r>
            <a:r>
              <a:rPr lang="en-GB" b="1" dirty="0"/>
              <a:t>UK </a:t>
            </a:r>
            <a:r>
              <a:rPr lang="en-GB" dirty="0"/>
              <a:t>set to become ‘minor player’ in defence export mkt </a:t>
            </a:r>
            <a:r>
              <a:rPr lang="en-GB" b="1" dirty="0"/>
              <a:t>due to weak IP</a:t>
            </a:r>
            <a:r>
              <a:rPr lang="en-GB" dirty="0"/>
              <a:t>”, </a:t>
            </a:r>
            <a:r>
              <a:rPr lang="en-GB" sz="1800" dirty="0"/>
              <a:t>FT 7/2/19</a:t>
            </a:r>
          </a:p>
        </p:txBody>
      </p:sp>
      <p:sp>
        <p:nvSpPr>
          <p:cNvPr id="3" name="Content Placeholder 2"/>
          <p:cNvSpPr>
            <a:spLocks noGrp="1"/>
          </p:cNvSpPr>
          <p:nvPr>
            <p:ph idx="1"/>
          </p:nvPr>
        </p:nvSpPr>
        <p:spPr/>
        <p:txBody>
          <a:bodyPr>
            <a:normAutofit/>
          </a:bodyPr>
          <a:lstStyle/>
          <a:p>
            <a:r>
              <a:rPr lang="en-GB" sz="3600" dirty="0"/>
              <a:t>FT cites a new </a:t>
            </a:r>
            <a:r>
              <a:rPr lang="en-GB" sz="3600" dirty="0" err="1"/>
              <a:t>govt</a:t>
            </a:r>
            <a:r>
              <a:rPr lang="en-GB" sz="3600" dirty="0"/>
              <a:t> report, which says:  “…the </a:t>
            </a:r>
            <a:r>
              <a:rPr lang="en-GB" sz="3600" dirty="0">
                <a:solidFill>
                  <a:schemeClr val="accent2">
                    <a:lumMod val="75000"/>
                  </a:schemeClr>
                </a:solidFill>
              </a:rPr>
              <a:t>UK’s defence industrial policy </a:t>
            </a:r>
            <a:r>
              <a:rPr lang="en-GB" sz="3600" dirty="0"/>
              <a:t>[has long been ] to acquire capability at the lowest possible cost, often regardless of potential domestic partnership or offset work…  If the UK is to return as a serious player in defence exports, we cannot compete for the lowest common denominator … </a:t>
            </a:r>
            <a:r>
              <a:rPr lang="en-GB" sz="3600" dirty="0">
                <a:solidFill>
                  <a:schemeClr val="accent2">
                    <a:lumMod val="75000"/>
                  </a:schemeClr>
                </a:solidFill>
              </a:rPr>
              <a:t>we have to go high end</a:t>
            </a:r>
            <a:r>
              <a:rPr lang="en-GB" sz="3600" dirty="0"/>
              <a:t>.”  </a:t>
            </a:r>
          </a:p>
        </p:txBody>
      </p:sp>
    </p:spTree>
    <p:extLst>
      <p:ext uri="{BB962C8B-B14F-4D97-AF65-F5344CB8AC3E}">
        <p14:creationId xmlns:p14="http://schemas.microsoft.com/office/powerpoint/2010/main" val="1785217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PART FOUR</a:t>
            </a:r>
            <a:r>
              <a:rPr lang="en-GB" dirty="0"/>
              <a:t>: DON’T TAKE AT FACE VALUE: STILL LOTS OF OPPOSITION TO IP</a:t>
            </a:r>
          </a:p>
        </p:txBody>
      </p:sp>
      <p:sp>
        <p:nvSpPr>
          <p:cNvPr id="3" name="Content Placeholder 2"/>
          <p:cNvSpPr>
            <a:spLocks noGrp="1"/>
          </p:cNvSpPr>
          <p:nvPr>
            <p:ph idx="1"/>
          </p:nvPr>
        </p:nvSpPr>
        <p:spPr/>
        <p:txBody>
          <a:bodyPr/>
          <a:lstStyle/>
          <a:p>
            <a:r>
              <a:rPr lang="en-GB" dirty="0"/>
              <a:t>IP needs to be SUSTAINED POLITICALLY over long periods of time. </a:t>
            </a:r>
          </a:p>
          <a:p>
            <a:r>
              <a:rPr lang="en-GB" dirty="0"/>
              <a:t>Key factor in whether a policy is sustained or not is:  “political impacts”  (positive and negative political feedback)</a:t>
            </a:r>
          </a:p>
          <a:p>
            <a:r>
              <a:rPr lang="en-GB" dirty="0"/>
              <a:t>Political impact depends upon  (a) prevailing “economic narrative”  (policy paradigm or ideology);   (b) political coalitions</a:t>
            </a:r>
          </a:p>
          <a:p>
            <a:r>
              <a:rPr lang="en-GB" dirty="0"/>
              <a:t>Political coalitions -- of losers, and winners</a:t>
            </a:r>
          </a:p>
          <a:p>
            <a:r>
              <a:rPr lang="en-GB" dirty="0"/>
              <a:t>To be sustained (meaning, to succeed politically), an  IP  must mobilize groups of winners more powerful &amp; passionate than coalitions of losers !   </a:t>
            </a:r>
          </a:p>
        </p:txBody>
      </p:sp>
    </p:spTree>
    <p:extLst>
      <p:ext uri="{BB962C8B-B14F-4D97-AF65-F5344CB8AC3E}">
        <p14:creationId xmlns:p14="http://schemas.microsoft.com/office/powerpoint/2010/main" val="2467083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E9F6-823E-E748-B08D-AFD02BDD5C97}"/>
              </a:ext>
            </a:extLst>
          </p:cNvPr>
          <p:cNvSpPr>
            <a:spLocks noGrp="1"/>
          </p:cNvSpPr>
          <p:nvPr>
            <p:ph type="title"/>
          </p:nvPr>
        </p:nvSpPr>
        <p:spPr/>
        <p:txBody>
          <a:bodyPr/>
          <a:lstStyle/>
          <a:p>
            <a:r>
              <a:rPr lang="en-US" dirty="0"/>
              <a:t>German opposition to new industrial strategy</a:t>
            </a:r>
          </a:p>
        </p:txBody>
      </p:sp>
      <p:sp>
        <p:nvSpPr>
          <p:cNvPr id="3" name="Content Placeholder 2">
            <a:extLst>
              <a:ext uri="{FF2B5EF4-FFF2-40B4-BE49-F238E27FC236}">
                <a16:creationId xmlns:a16="http://schemas.microsoft.com/office/drawing/2014/main" id="{C63A9FAB-FD52-5C4A-BDED-46A595DD96FA}"/>
              </a:ext>
            </a:extLst>
          </p:cNvPr>
          <p:cNvSpPr>
            <a:spLocks noGrp="1"/>
          </p:cNvSpPr>
          <p:nvPr>
            <p:ph idx="1"/>
          </p:nvPr>
        </p:nvSpPr>
        <p:spPr/>
        <p:txBody>
          <a:bodyPr/>
          <a:lstStyle/>
          <a:p>
            <a:r>
              <a:rPr lang="en-GB" dirty="0"/>
              <a:t>Financial Times, 6 Feb 19: </a:t>
            </a:r>
          </a:p>
          <a:p>
            <a:r>
              <a:rPr lang="en-GB" dirty="0"/>
              <a:t>“…it is unclear whether [Altmaier’s] strategy will gain real traction in the grand coalition. The Social Democrats are instinctively keen, </a:t>
            </a:r>
            <a:r>
              <a:rPr lang="en-GB" b="1" dirty="0"/>
              <a:t>conservative Christian Democrats</a:t>
            </a:r>
            <a:r>
              <a:rPr lang="en-GB" dirty="0"/>
              <a:t> less so. </a:t>
            </a:r>
            <a:r>
              <a:rPr lang="en-GB" dirty="0">
                <a:solidFill>
                  <a:schemeClr val="accent2">
                    <a:lumMod val="75000"/>
                  </a:schemeClr>
                </a:solidFill>
              </a:rPr>
              <a:t>Germany’s </a:t>
            </a:r>
            <a:r>
              <a:rPr lang="en-GB" b="1" dirty="0">
                <a:solidFill>
                  <a:schemeClr val="accent2">
                    <a:lumMod val="75000"/>
                  </a:schemeClr>
                </a:solidFill>
              </a:rPr>
              <a:t>orthodox economists</a:t>
            </a:r>
            <a:r>
              <a:rPr lang="en-GB" dirty="0">
                <a:solidFill>
                  <a:schemeClr val="accent2">
                    <a:lumMod val="75000"/>
                  </a:schemeClr>
                </a:solidFill>
              </a:rPr>
              <a:t> have already attacked the proposals, saying … that they </a:t>
            </a:r>
            <a:r>
              <a:rPr lang="en-GB" dirty="0" err="1">
                <a:solidFill>
                  <a:schemeClr val="accent2">
                    <a:lumMod val="75000"/>
                  </a:schemeClr>
                </a:solidFill>
              </a:rPr>
              <a:t>wld</a:t>
            </a:r>
            <a:r>
              <a:rPr lang="en-GB" dirty="0">
                <a:solidFill>
                  <a:schemeClr val="accent2">
                    <a:lumMod val="75000"/>
                  </a:schemeClr>
                </a:solidFill>
              </a:rPr>
              <a:t> put the economy </a:t>
            </a:r>
            <a:r>
              <a:rPr lang="en-GB" b="1" dirty="0">
                <a:solidFill>
                  <a:schemeClr val="accent2">
                    <a:lumMod val="75000"/>
                  </a:schemeClr>
                </a:solidFill>
              </a:rPr>
              <a:t>on the path to a command economy</a:t>
            </a:r>
            <a:r>
              <a:rPr lang="en-GB" dirty="0"/>
              <a:t>”</a:t>
            </a:r>
          </a:p>
          <a:p>
            <a:r>
              <a:rPr lang="en-GB" dirty="0"/>
              <a:t>Note:  shades of </a:t>
            </a:r>
            <a:r>
              <a:rPr lang="en-GB" dirty="0">
                <a:solidFill>
                  <a:srgbClr val="0070C0"/>
                </a:solidFill>
              </a:rPr>
              <a:t>F. Hayek </a:t>
            </a:r>
            <a:r>
              <a:rPr lang="en-GB" i="1" dirty="0">
                <a:solidFill>
                  <a:srgbClr val="0070C0"/>
                </a:solidFill>
              </a:rPr>
              <a:t> The Road to Serfdom</a:t>
            </a:r>
            <a:r>
              <a:rPr lang="en-GB" dirty="0">
                <a:solidFill>
                  <a:srgbClr val="0070C0"/>
                </a:solidFill>
              </a:rPr>
              <a:t> </a:t>
            </a:r>
            <a:r>
              <a:rPr lang="en-GB" dirty="0"/>
              <a:t>(1944),   about consequences of UK introducing a National Health Service</a:t>
            </a:r>
          </a:p>
          <a:p>
            <a:endParaRPr lang="en-US" dirty="0"/>
          </a:p>
        </p:txBody>
      </p:sp>
    </p:spTree>
    <p:extLst>
      <p:ext uri="{BB962C8B-B14F-4D97-AF65-F5344CB8AC3E}">
        <p14:creationId xmlns:p14="http://schemas.microsoft.com/office/powerpoint/2010/main" val="2948047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“German minister calls for fund to counter foreign takeovers…”: </a:t>
            </a:r>
            <a:r>
              <a:rPr lang="en-GB" b="1" dirty="0"/>
              <a:t>opposition</a:t>
            </a:r>
            <a:r>
              <a:rPr lang="en-GB" dirty="0"/>
              <a:t> </a:t>
            </a:r>
          </a:p>
        </p:txBody>
      </p:sp>
      <p:sp>
        <p:nvSpPr>
          <p:cNvPr id="3" name="Content Placeholder 2"/>
          <p:cNvSpPr>
            <a:spLocks noGrp="1"/>
          </p:cNvSpPr>
          <p:nvPr>
            <p:ph idx="1"/>
          </p:nvPr>
        </p:nvSpPr>
        <p:spPr/>
        <p:txBody>
          <a:bodyPr/>
          <a:lstStyle/>
          <a:p>
            <a:r>
              <a:rPr lang="en-GB" dirty="0"/>
              <a:t>“The new ‘</a:t>
            </a:r>
            <a:r>
              <a:rPr lang="en-GB" dirty="0" err="1"/>
              <a:t>dirigiste</a:t>
            </a:r>
            <a:r>
              <a:rPr lang="en-GB" dirty="0"/>
              <a:t>’ industrial policy has raised eyebrows in Berlin … [some of </a:t>
            </a:r>
            <a:r>
              <a:rPr lang="en-GB" b="1" dirty="0" err="1"/>
              <a:t>Altmaier’s</a:t>
            </a:r>
            <a:r>
              <a:rPr lang="en-GB" b="1" dirty="0"/>
              <a:t> fellow Christian Democrats</a:t>
            </a:r>
            <a:r>
              <a:rPr lang="en-GB" dirty="0"/>
              <a:t> say he is] </a:t>
            </a:r>
            <a:r>
              <a:rPr lang="en-GB" dirty="0">
                <a:solidFill>
                  <a:schemeClr val="accent2">
                    <a:lumMod val="75000"/>
                  </a:schemeClr>
                </a:solidFill>
              </a:rPr>
              <a:t>betraying the party’s free-market principles</a:t>
            </a:r>
            <a:r>
              <a:rPr lang="en-GB" dirty="0"/>
              <a:t>. </a:t>
            </a:r>
            <a:r>
              <a:rPr lang="en-GB" b="1" dirty="0"/>
              <a:t>Business leaders</a:t>
            </a:r>
            <a:r>
              <a:rPr lang="en-GB" dirty="0"/>
              <a:t> have also lambasted the minister’s plans, saying they will lead to </a:t>
            </a:r>
            <a:r>
              <a:rPr lang="en-GB" b="1" dirty="0">
                <a:solidFill>
                  <a:schemeClr val="accent2">
                    <a:lumMod val="75000"/>
                  </a:schemeClr>
                </a:solidFill>
              </a:rPr>
              <a:t>excessive state interference in the economy</a:t>
            </a:r>
            <a:r>
              <a:rPr lang="en-GB" dirty="0"/>
              <a:t>.”  </a:t>
            </a:r>
          </a:p>
          <a:p>
            <a:r>
              <a:rPr lang="en-GB" b="1" dirty="0"/>
              <a:t>Head of BVR</a:t>
            </a:r>
            <a:r>
              <a:rPr lang="en-GB" dirty="0"/>
              <a:t>, Federal Association of German co-operative banks: “National champions are formed through competition and not through state intervention.”   </a:t>
            </a:r>
            <a:r>
              <a:rPr lang="en-GB" b="1" dirty="0"/>
              <a:t>Senior MP for Free Democratic party</a:t>
            </a:r>
            <a:r>
              <a:rPr lang="en-GB" dirty="0"/>
              <a:t> (business-friendly): the CDU is “in sheer panic over the rise of China [and] is </a:t>
            </a:r>
            <a:r>
              <a:rPr lang="en-GB" b="1" dirty="0">
                <a:solidFill>
                  <a:schemeClr val="accent2">
                    <a:lumMod val="75000"/>
                  </a:schemeClr>
                </a:solidFill>
              </a:rPr>
              <a:t>saying goodbye to the market economy</a:t>
            </a:r>
            <a:r>
              <a:rPr lang="en-GB" dirty="0"/>
              <a:t>.” </a:t>
            </a:r>
          </a:p>
          <a:p>
            <a:r>
              <a:rPr lang="en-GB" sz="1100" u="sng" dirty="0">
                <a:hlinkClick r:id="rId2"/>
              </a:rPr>
              <a:t>https://www.ft.com/content/e78e8452-2944-11e9-a5ab-ff8ef2b976c7?segmentId=778a3b31-0eac-c57a-a529-d296f5da8125</a:t>
            </a:r>
            <a:endParaRPr lang="en-GB" sz="1100" dirty="0"/>
          </a:p>
          <a:p>
            <a:endParaRPr lang="en-GB" dirty="0"/>
          </a:p>
        </p:txBody>
      </p:sp>
    </p:spTree>
    <p:extLst>
      <p:ext uri="{BB962C8B-B14F-4D97-AF65-F5344CB8AC3E}">
        <p14:creationId xmlns:p14="http://schemas.microsoft.com/office/powerpoint/2010/main" val="2614345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OECD senior management’s hostility to IP</a:t>
            </a:r>
          </a:p>
        </p:txBody>
      </p:sp>
      <p:sp>
        <p:nvSpPr>
          <p:cNvPr id="3" name="Content Placeholder 2"/>
          <p:cNvSpPr>
            <a:spLocks noGrp="1"/>
          </p:cNvSpPr>
          <p:nvPr>
            <p:ph idx="1"/>
          </p:nvPr>
        </p:nvSpPr>
        <p:spPr/>
        <p:txBody>
          <a:bodyPr/>
          <a:lstStyle/>
          <a:p>
            <a:r>
              <a:rPr lang="en-GB" dirty="0"/>
              <a:t>The team writing OECD’s  </a:t>
            </a:r>
            <a:r>
              <a:rPr lang="en-GB" i="1" dirty="0"/>
              <a:t>Global </a:t>
            </a:r>
            <a:r>
              <a:rPr lang="en-GB" i="1" dirty="0" err="1"/>
              <a:t>Devt</a:t>
            </a:r>
            <a:r>
              <a:rPr lang="en-GB" i="1" dirty="0"/>
              <a:t> 2013: Industrial Policies in a Changing World </a:t>
            </a:r>
            <a:r>
              <a:rPr lang="en-GB" dirty="0"/>
              <a:t>(2013) encountered </a:t>
            </a:r>
            <a:r>
              <a:rPr lang="en-GB" dirty="0">
                <a:solidFill>
                  <a:schemeClr val="accent2">
                    <a:lumMod val="75000"/>
                  </a:schemeClr>
                </a:solidFill>
              </a:rPr>
              <a:t>resistance from senior managers to inclusion of ‘industrial policies’ even in </a:t>
            </a:r>
            <a:r>
              <a:rPr lang="en-GB" dirty="0">
                <a:solidFill>
                  <a:srgbClr val="0070C0"/>
                </a:solidFill>
              </a:rPr>
              <a:t>subtitle</a:t>
            </a:r>
            <a:r>
              <a:rPr lang="en-GB" dirty="0"/>
              <a:t>. </a:t>
            </a:r>
          </a:p>
          <a:p>
            <a:r>
              <a:rPr lang="en-GB" dirty="0">
                <a:solidFill>
                  <a:schemeClr val="accent2">
                    <a:lumMod val="75000"/>
                  </a:schemeClr>
                </a:solidFill>
              </a:rPr>
              <a:t>The senior managers, who had to approve the publication,  kept agonizing, “Are we sure the OECD </a:t>
            </a:r>
            <a:r>
              <a:rPr lang="en-GB" dirty="0" err="1">
                <a:solidFill>
                  <a:schemeClr val="accent2">
                    <a:lumMod val="75000"/>
                  </a:schemeClr>
                </a:solidFill>
              </a:rPr>
              <a:t>shd</a:t>
            </a:r>
            <a:r>
              <a:rPr lang="en-GB" dirty="0">
                <a:solidFill>
                  <a:schemeClr val="accent2">
                    <a:lumMod val="75000"/>
                  </a:schemeClr>
                </a:solidFill>
              </a:rPr>
              <a:t> endorse ‘industrial policy??’”, right up to 24 hrs before the manuscript had to go for publication</a:t>
            </a:r>
            <a:r>
              <a:rPr lang="en-GB" dirty="0"/>
              <a:t>.   </a:t>
            </a:r>
          </a:p>
          <a:p>
            <a:r>
              <a:rPr lang="en-GB" dirty="0"/>
              <a:t>Moreover, several of the 7 person team themselves declared they did NOT believe in industrial policy – and that’s why they were appointed to the team !  </a:t>
            </a:r>
          </a:p>
          <a:p>
            <a:endParaRPr lang="en-GB" dirty="0"/>
          </a:p>
        </p:txBody>
      </p:sp>
    </p:spTree>
    <p:extLst>
      <p:ext uri="{BB962C8B-B14F-4D97-AF65-F5344CB8AC3E}">
        <p14:creationId xmlns:p14="http://schemas.microsoft.com/office/powerpoint/2010/main" val="2003766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WB hostility to IP: response to chief economist Justin </a:t>
            </a:r>
            <a:r>
              <a:rPr lang="en-GB" dirty="0" err="1"/>
              <a:t>Yifu</a:t>
            </a:r>
            <a:r>
              <a:rPr lang="en-GB" dirty="0"/>
              <a:t> Lin</a:t>
            </a:r>
          </a:p>
        </p:txBody>
      </p:sp>
      <p:sp>
        <p:nvSpPr>
          <p:cNvPr id="3" name="Content Placeholder 2"/>
          <p:cNvSpPr>
            <a:spLocks noGrp="1"/>
          </p:cNvSpPr>
          <p:nvPr>
            <p:ph idx="1"/>
          </p:nvPr>
        </p:nvSpPr>
        <p:spPr/>
        <p:txBody>
          <a:bodyPr>
            <a:normAutofit fontScale="92500" lnSpcReduction="20000"/>
          </a:bodyPr>
          <a:lstStyle/>
          <a:p>
            <a:r>
              <a:rPr lang="en-GB" dirty="0"/>
              <a:t>Lin, chief economist, 2008 – 12, the first ever non-G7 chief economist</a:t>
            </a:r>
          </a:p>
          <a:p>
            <a:r>
              <a:rPr lang="en-GB" dirty="0"/>
              <a:t>Tried to promote modest type of IP:  targeted state assistance to particular industries which lay WITHIN the economy’s EXISTING comparative advantage.</a:t>
            </a:r>
          </a:p>
          <a:p>
            <a:r>
              <a:rPr lang="en-GB" dirty="0"/>
              <a:t>He got little buy-in, even within Research Department.  Eg </a:t>
            </a:r>
            <a:r>
              <a:rPr lang="en-GB" dirty="0">
                <a:solidFill>
                  <a:schemeClr val="accent2">
                    <a:lumMod val="75000"/>
                  </a:schemeClr>
                </a:solidFill>
              </a:rPr>
              <a:t>“For every Korea there are a hundred failures. Who </a:t>
            </a:r>
            <a:r>
              <a:rPr lang="en-GB" dirty="0" err="1">
                <a:solidFill>
                  <a:schemeClr val="accent2">
                    <a:lumMod val="75000"/>
                  </a:schemeClr>
                </a:solidFill>
              </a:rPr>
              <a:t>wld</a:t>
            </a:r>
            <a:r>
              <a:rPr lang="en-GB" dirty="0">
                <a:solidFill>
                  <a:schemeClr val="accent2">
                    <a:lumMod val="75000"/>
                  </a:schemeClr>
                </a:solidFill>
              </a:rPr>
              <a:t> you put your money on??”   </a:t>
            </a:r>
            <a:r>
              <a:rPr lang="en-GB" dirty="0"/>
              <a:t>Lin estimates than &lt; 10% of WB operational economists agreed with him.</a:t>
            </a:r>
          </a:p>
          <a:p>
            <a:r>
              <a:rPr lang="en-GB" dirty="0"/>
              <a:t>He persuaded a few country departments to undertake pilot IP projects.  But phrase “industrial policy” never appeared. </a:t>
            </a:r>
          </a:p>
          <a:p>
            <a:r>
              <a:rPr lang="en-GB" dirty="0"/>
              <a:t>When he left, new division chief in charge of pilot IP projects stopped them, saying, “I am from Latin America, and we know that IP does not work”.  Why?  IP = “picking winners”, and governments can’t do that.   </a:t>
            </a:r>
          </a:p>
        </p:txBody>
      </p:sp>
    </p:spTree>
    <p:extLst>
      <p:ext uri="{BB962C8B-B14F-4D97-AF65-F5344CB8AC3E}">
        <p14:creationId xmlns:p14="http://schemas.microsoft.com/office/powerpoint/2010/main" val="328350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Industrial policy (IP) goes beyond “economy-wide” measures</a:t>
            </a:r>
          </a:p>
        </p:txBody>
      </p:sp>
      <p:sp>
        <p:nvSpPr>
          <p:cNvPr id="3" name="Content Placeholder 2"/>
          <p:cNvSpPr>
            <a:spLocks noGrp="1"/>
          </p:cNvSpPr>
          <p:nvPr>
            <p:ph idx="1"/>
          </p:nvPr>
        </p:nvSpPr>
        <p:spPr/>
        <p:txBody>
          <a:bodyPr>
            <a:normAutofit fontScale="92500" lnSpcReduction="20000"/>
          </a:bodyPr>
          <a:lstStyle/>
          <a:p>
            <a:r>
              <a:rPr lang="en-GB" sz="3600" dirty="0"/>
              <a:t>IP means:  </a:t>
            </a:r>
            <a:r>
              <a:rPr lang="en-GB" sz="3600" dirty="0">
                <a:solidFill>
                  <a:schemeClr val="accent2">
                    <a:lumMod val="75000"/>
                  </a:schemeClr>
                </a:solidFill>
              </a:rPr>
              <a:t>state-imparted “directional thrust”. Vertical or </a:t>
            </a:r>
            <a:r>
              <a:rPr lang="en-GB" sz="3600" dirty="0" err="1">
                <a:solidFill>
                  <a:schemeClr val="accent2">
                    <a:lumMod val="75000"/>
                  </a:schemeClr>
                </a:solidFill>
              </a:rPr>
              <a:t>sectoral</a:t>
            </a:r>
            <a:r>
              <a:rPr lang="en-GB" sz="3600" dirty="0"/>
              <a:t>, not just horizontal policies</a:t>
            </a:r>
          </a:p>
          <a:p>
            <a:r>
              <a:rPr lang="en-GB" sz="3600" dirty="0"/>
              <a:t>Long-term planning of production structure of a national economy, with targeted assistance to “industries important for the economy’s growth” </a:t>
            </a:r>
          </a:p>
          <a:p>
            <a:r>
              <a:rPr lang="en-GB" sz="3600" dirty="0">
                <a:solidFill>
                  <a:schemeClr val="accent2">
                    <a:lumMod val="75000"/>
                  </a:schemeClr>
                </a:solidFill>
              </a:rPr>
              <a:t>Premise</a:t>
            </a:r>
            <a:r>
              <a:rPr lang="en-GB" sz="3600" dirty="0"/>
              <a:t>:  not all economic activities are equal in terms of their contribution to FUTURE growth &amp; employment &amp; environmental sustainability. Those with higher potential contribution to these objectives are candidates for public assistance, in one way or another.</a:t>
            </a:r>
          </a:p>
        </p:txBody>
      </p:sp>
    </p:spTree>
    <p:extLst>
      <p:ext uri="{BB962C8B-B14F-4D97-AF65-F5344CB8AC3E}">
        <p14:creationId xmlns:p14="http://schemas.microsoft.com/office/powerpoint/2010/main" val="3735067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00990-2666-4757-BE10-6C4830C4CF8D}"/>
              </a:ext>
            </a:extLst>
          </p:cNvPr>
          <p:cNvSpPr>
            <a:spLocks noGrp="1"/>
          </p:cNvSpPr>
          <p:nvPr>
            <p:ph type="title"/>
          </p:nvPr>
        </p:nvSpPr>
        <p:spPr/>
        <p:txBody>
          <a:bodyPr/>
          <a:lstStyle/>
          <a:p>
            <a:r>
              <a:rPr lang="en-GB" dirty="0"/>
              <a:t>The two IMF officials who wrote “The return of the policy that shall not be named: …”</a:t>
            </a:r>
          </a:p>
        </p:txBody>
      </p:sp>
      <p:sp>
        <p:nvSpPr>
          <p:cNvPr id="3" name="Content Placeholder 2">
            <a:extLst>
              <a:ext uri="{FF2B5EF4-FFF2-40B4-BE49-F238E27FC236}">
                <a16:creationId xmlns:a16="http://schemas.microsoft.com/office/drawing/2014/main" id="{B4A865FB-1720-4D09-BD54-90075A04A0AC}"/>
              </a:ext>
            </a:extLst>
          </p:cNvPr>
          <p:cNvSpPr>
            <a:spLocks noGrp="1"/>
          </p:cNvSpPr>
          <p:nvPr>
            <p:ph idx="1"/>
          </p:nvPr>
        </p:nvSpPr>
        <p:spPr/>
        <p:txBody>
          <a:bodyPr>
            <a:normAutofit/>
          </a:bodyPr>
          <a:lstStyle/>
          <a:p>
            <a:r>
              <a:rPr lang="en-GB" sz="3600" dirty="0"/>
              <a:t>…  are in the most marginal part of IMF, and had to do the research and writing in their “free time”, without much support from IMF management. </a:t>
            </a:r>
          </a:p>
        </p:txBody>
      </p:sp>
    </p:spTree>
    <p:extLst>
      <p:ext uri="{BB962C8B-B14F-4D97-AF65-F5344CB8AC3E}">
        <p14:creationId xmlns:p14="http://schemas.microsoft.com/office/powerpoint/2010/main" val="2695299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mn-lt"/>
              </a:rPr>
              <a:t>PART FIVE</a:t>
            </a:r>
            <a:r>
              <a:rPr lang="en-GB" dirty="0"/>
              <a:t>: </a:t>
            </a:r>
            <a:r>
              <a:rPr lang="en-GB" dirty="0">
                <a:solidFill>
                  <a:schemeClr val="accent2">
                    <a:lumMod val="75000"/>
                  </a:schemeClr>
                </a:solidFill>
              </a:rPr>
              <a:t>Why </a:t>
            </a:r>
            <a:r>
              <a:rPr lang="en-GB" dirty="0"/>
              <a:t>the renewed interest in IP ? New &amp; serious challenges to western states</a:t>
            </a:r>
          </a:p>
        </p:txBody>
      </p:sp>
      <p:sp>
        <p:nvSpPr>
          <p:cNvPr id="3" name="Content Placeholder 2"/>
          <p:cNvSpPr>
            <a:spLocks noGrp="1"/>
          </p:cNvSpPr>
          <p:nvPr>
            <p:ph idx="1"/>
          </p:nvPr>
        </p:nvSpPr>
        <p:spPr/>
        <p:txBody>
          <a:bodyPr/>
          <a:lstStyle/>
          <a:p>
            <a:r>
              <a:rPr lang="en-GB" dirty="0"/>
              <a:t>(1)  Fractions of DAVOS elite now worry about globalized capitalism and </a:t>
            </a:r>
            <a:r>
              <a:rPr lang="en-GB" b="1" dirty="0">
                <a:solidFill>
                  <a:schemeClr val="accent2">
                    <a:lumMod val="75000"/>
                  </a:schemeClr>
                </a:solidFill>
              </a:rPr>
              <a:t>rise of “populism”</a:t>
            </a:r>
            <a:r>
              <a:rPr lang="en-GB" dirty="0">
                <a:solidFill>
                  <a:schemeClr val="accent2">
                    <a:lumMod val="75000"/>
                  </a:schemeClr>
                </a:solidFill>
              </a:rPr>
              <a:t> </a:t>
            </a:r>
          </a:p>
          <a:p>
            <a:r>
              <a:rPr lang="en-GB" dirty="0"/>
              <a:t>(2) </a:t>
            </a:r>
            <a:r>
              <a:rPr lang="en-GB" b="1" dirty="0">
                <a:solidFill>
                  <a:schemeClr val="accent2">
                    <a:lumMod val="75000"/>
                  </a:schemeClr>
                </a:solidFill>
              </a:rPr>
              <a:t>China challenge</a:t>
            </a:r>
            <a:r>
              <a:rPr lang="en-GB" dirty="0"/>
              <a:t>, </a:t>
            </a:r>
            <a:r>
              <a:rPr lang="en-GB" dirty="0" err="1"/>
              <a:t>eg</a:t>
            </a:r>
            <a:r>
              <a:rPr lang="en-GB" dirty="0"/>
              <a:t> </a:t>
            </a:r>
            <a:r>
              <a:rPr lang="en-GB" dirty="0">
                <a:solidFill>
                  <a:schemeClr val="accent2">
                    <a:lumMod val="75000"/>
                  </a:schemeClr>
                </a:solidFill>
              </a:rPr>
              <a:t>Made in China 2025,   BRI</a:t>
            </a:r>
          </a:p>
          <a:p>
            <a:r>
              <a:rPr lang="en-GB" dirty="0"/>
              <a:t>(3) </a:t>
            </a:r>
            <a:r>
              <a:rPr lang="en-GB" b="1" dirty="0">
                <a:solidFill>
                  <a:schemeClr val="accent2">
                    <a:lumMod val="75000"/>
                  </a:schemeClr>
                </a:solidFill>
              </a:rPr>
              <a:t>AI / IoT/ machine learning/ Industry 4.0</a:t>
            </a:r>
            <a:r>
              <a:rPr lang="en-GB" dirty="0"/>
              <a:t>:  Dangers to </a:t>
            </a:r>
            <a:r>
              <a:rPr lang="en-GB" dirty="0">
                <a:solidFill>
                  <a:schemeClr val="accent2">
                    <a:lumMod val="75000"/>
                  </a:schemeClr>
                </a:solidFill>
              </a:rPr>
              <a:t>national security ; d</a:t>
            </a:r>
            <a:r>
              <a:rPr lang="en-GB" dirty="0"/>
              <a:t>angers of </a:t>
            </a:r>
            <a:r>
              <a:rPr lang="en-GB" dirty="0">
                <a:solidFill>
                  <a:schemeClr val="accent2">
                    <a:lumMod val="75000"/>
                  </a:schemeClr>
                </a:solidFill>
              </a:rPr>
              <a:t>labour market polarization</a:t>
            </a:r>
            <a:r>
              <a:rPr lang="en-GB" dirty="0"/>
              <a:t> b/w high-skill high-wage and low-skill low-wage, and shrinking of </a:t>
            </a:r>
            <a:r>
              <a:rPr lang="en-GB" dirty="0">
                <a:solidFill>
                  <a:srgbClr val="00B0F0"/>
                </a:solidFill>
              </a:rPr>
              <a:t>middle-class white-collar jobs </a:t>
            </a:r>
            <a:r>
              <a:rPr lang="en-GB" dirty="0"/>
              <a:t>!     </a:t>
            </a:r>
          </a:p>
          <a:p>
            <a:r>
              <a:rPr lang="en-GB" dirty="0"/>
              <a:t>Richard Baldwin, 2019, </a:t>
            </a:r>
            <a:r>
              <a:rPr lang="en-GB" i="1" dirty="0"/>
              <a:t>The Globotics Upheaval</a:t>
            </a:r>
          </a:p>
        </p:txBody>
      </p:sp>
    </p:spTree>
    <p:extLst>
      <p:ext uri="{BB962C8B-B14F-4D97-AF65-F5344CB8AC3E}">
        <p14:creationId xmlns:p14="http://schemas.microsoft.com/office/powerpoint/2010/main" val="3342562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(1) Elite fractions worried about “globalised capitalism”:  </a:t>
            </a:r>
            <a:r>
              <a:rPr lang="en-GB" dirty="0" err="1"/>
              <a:t>eg</a:t>
            </a:r>
            <a:r>
              <a:rPr lang="en-GB" dirty="0"/>
              <a:t>  DAVOS ,  2019</a:t>
            </a:r>
          </a:p>
        </p:txBody>
      </p:sp>
      <p:sp>
        <p:nvSpPr>
          <p:cNvPr id="3" name="Content Placeholder 2"/>
          <p:cNvSpPr>
            <a:spLocks noGrp="1"/>
          </p:cNvSpPr>
          <p:nvPr>
            <p:ph idx="1"/>
          </p:nvPr>
        </p:nvSpPr>
        <p:spPr/>
        <p:txBody>
          <a:bodyPr>
            <a:normAutofit lnSpcReduction="10000"/>
          </a:bodyPr>
          <a:lstStyle/>
          <a:p>
            <a:r>
              <a:rPr lang="en-GB" sz="3200" i="1" dirty="0"/>
              <a:t>Financial Times</a:t>
            </a:r>
            <a:r>
              <a:rPr lang="en-GB" sz="3200" dirty="0"/>
              <a:t> editorial: At DAVOS, more concern than before that “the system of globalised capitalism dominant since the Reagan-Thatcher years is on a steep and slippery slope … The reality is that globalisation faces its most serious challenge in decades … </a:t>
            </a:r>
            <a:r>
              <a:rPr lang="en-GB" sz="3200" b="1" dirty="0">
                <a:solidFill>
                  <a:srgbClr val="0070C0"/>
                </a:solidFill>
              </a:rPr>
              <a:t>Opposition to globalisation</a:t>
            </a:r>
            <a:r>
              <a:rPr lang="en-GB" sz="3200" dirty="0">
                <a:solidFill>
                  <a:srgbClr val="0070C0"/>
                </a:solidFill>
              </a:rPr>
              <a:t> has gone from being a fringe phenomenon … to a driving force of </a:t>
            </a:r>
            <a:r>
              <a:rPr lang="en-GB" sz="3200" dirty="0">
                <a:solidFill>
                  <a:schemeClr val="accent2">
                    <a:lumMod val="75000"/>
                  </a:schemeClr>
                </a:solidFill>
              </a:rPr>
              <a:t>populism</a:t>
            </a:r>
            <a:r>
              <a:rPr lang="en-GB" sz="3200" dirty="0">
                <a:solidFill>
                  <a:srgbClr val="0070C0"/>
                </a:solidFill>
              </a:rPr>
              <a:t>.” </a:t>
            </a:r>
            <a:r>
              <a:rPr lang="en-GB" sz="2000" dirty="0"/>
              <a:t>(“Redefining globalisation on the slopes of Davos”, editorial, Financial Times, 24 Jan 2019).</a:t>
            </a:r>
          </a:p>
          <a:p>
            <a:r>
              <a:rPr lang="en-GB" sz="3200" dirty="0"/>
              <a:t>Relevant to industrial policy (IP), b/c  globalization ideology hostile to IP</a:t>
            </a:r>
          </a:p>
          <a:p>
            <a:endParaRPr lang="en-GB" dirty="0"/>
          </a:p>
        </p:txBody>
      </p:sp>
    </p:spTree>
    <p:extLst>
      <p:ext uri="{BB962C8B-B14F-4D97-AF65-F5344CB8AC3E}">
        <p14:creationId xmlns:p14="http://schemas.microsoft.com/office/powerpoint/2010/main" val="2977046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Rise of “authoritarian populism”: Trump, Orban, </a:t>
            </a:r>
            <a:r>
              <a:rPr lang="en-GB" dirty="0" err="1"/>
              <a:t>AfD</a:t>
            </a:r>
            <a:r>
              <a:rPr lang="en-GB" dirty="0"/>
              <a:t>, white supremacists, et al.</a:t>
            </a:r>
          </a:p>
        </p:txBody>
      </p:sp>
      <p:sp>
        <p:nvSpPr>
          <p:cNvPr id="3" name="Content Placeholder 2"/>
          <p:cNvSpPr>
            <a:spLocks noGrp="1"/>
          </p:cNvSpPr>
          <p:nvPr>
            <p:ph idx="1"/>
          </p:nvPr>
        </p:nvSpPr>
        <p:spPr/>
        <p:txBody>
          <a:bodyPr>
            <a:normAutofit fontScale="92500" lnSpcReduction="10000"/>
          </a:bodyPr>
          <a:lstStyle/>
          <a:p>
            <a:r>
              <a:rPr lang="en-GB" dirty="0"/>
              <a:t>Since 2008 Crash + Great Recession, </a:t>
            </a:r>
            <a:r>
              <a:rPr lang="en-GB" dirty="0">
                <a:solidFill>
                  <a:schemeClr val="accent2">
                    <a:lumMod val="75000"/>
                  </a:schemeClr>
                </a:solidFill>
              </a:rPr>
              <a:t>disenchantment with “more globalization”, “more deregulation” </a:t>
            </a:r>
            <a:r>
              <a:rPr lang="en-GB" dirty="0"/>
              <a:t>growing.</a:t>
            </a:r>
          </a:p>
          <a:p>
            <a:r>
              <a:rPr lang="en-GB" dirty="0"/>
              <a:t>DT’s strongest supporters in rust-belt states. </a:t>
            </a:r>
            <a:r>
              <a:rPr lang="en-GB" dirty="0" err="1"/>
              <a:t>Brexit</a:t>
            </a:r>
            <a:r>
              <a:rPr lang="en-GB" dirty="0"/>
              <a:t> supporters &amp; </a:t>
            </a:r>
            <a:r>
              <a:rPr lang="en-GB" i="1" dirty="0"/>
              <a:t>gilets </a:t>
            </a:r>
            <a:r>
              <a:rPr lang="en-GB" i="1" dirty="0" err="1"/>
              <a:t>jaunes</a:t>
            </a:r>
            <a:r>
              <a:rPr lang="en-GB" i="1" dirty="0"/>
              <a:t>  </a:t>
            </a:r>
            <a:r>
              <a:rPr lang="en-GB" dirty="0"/>
              <a:t>protestors  mostly in struggling regions. </a:t>
            </a:r>
          </a:p>
          <a:p>
            <a:r>
              <a:rPr lang="en-GB" dirty="0"/>
              <a:t>“Populist” leaders have come to power, or close to power, on platform of “Make Our Country [‘The People’] Great Again”. Populist leaders frame politics as battle b/w overlooked ‘ordinary people’ &amp; ‘corrupt, self-serving elite’ + ‘immigrants’ </a:t>
            </a:r>
            <a:r>
              <a:rPr lang="en-GB" dirty="0">
                <a:sym typeface="Wingdings" panose="05000000000000000000" pitchFamily="2" charset="2"/>
              </a:rPr>
              <a:t> zero-sum nationalism</a:t>
            </a:r>
            <a:endParaRPr lang="en-GB" dirty="0"/>
          </a:p>
          <a:p>
            <a:r>
              <a:rPr lang="en-GB" dirty="0"/>
              <a:t>Guardian report: Number of Europeans living under governments with a populist </a:t>
            </a:r>
            <a:r>
              <a:rPr lang="en-GB" b="1" dirty="0">
                <a:solidFill>
                  <a:schemeClr val="accent2">
                    <a:lumMod val="75000"/>
                  </a:schemeClr>
                </a:solidFill>
              </a:rPr>
              <a:t>in the cabinet </a:t>
            </a:r>
            <a:r>
              <a:rPr lang="en-GB" dirty="0"/>
              <a:t>increased 13-fold b/w 1998 &amp; 2018: from 12.5 </a:t>
            </a:r>
            <a:r>
              <a:rPr lang="en-GB" dirty="0" err="1"/>
              <a:t>mn</a:t>
            </a:r>
            <a:r>
              <a:rPr lang="en-GB" dirty="0"/>
              <a:t> to 170.2 </a:t>
            </a:r>
            <a:r>
              <a:rPr lang="en-GB" dirty="0" err="1"/>
              <a:t>mn</a:t>
            </a:r>
            <a:r>
              <a:rPr lang="en-GB" dirty="0"/>
              <a:t>  (22  Nov 2018, p.1)</a:t>
            </a:r>
          </a:p>
          <a:p>
            <a:endParaRPr lang="en-GB" dirty="0"/>
          </a:p>
        </p:txBody>
      </p:sp>
    </p:spTree>
    <p:extLst>
      <p:ext uri="{BB962C8B-B14F-4D97-AF65-F5344CB8AC3E}">
        <p14:creationId xmlns:p14="http://schemas.microsoft.com/office/powerpoint/2010/main" val="37028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The China challenge, via industrial strategy</a:t>
            </a:r>
          </a:p>
        </p:txBody>
      </p:sp>
      <p:sp>
        <p:nvSpPr>
          <p:cNvPr id="3" name="Content Placeholder 2"/>
          <p:cNvSpPr>
            <a:spLocks noGrp="1"/>
          </p:cNvSpPr>
          <p:nvPr>
            <p:ph idx="1"/>
          </p:nvPr>
        </p:nvSpPr>
        <p:spPr/>
        <p:txBody>
          <a:bodyPr/>
          <a:lstStyle/>
          <a:p>
            <a:r>
              <a:rPr lang="en-GB" dirty="0"/>
              <a:t>China’s gross manufacturing output &gt;&gt; total </a:t>
            </a:r>
            <a:r>
              <a:rPr lang="en-GB" dirty="0" err="1"/>
              <a:t>mfg</a:t>
            </a:r>
            <a:r>
              <a:rPr lang="en-GB" dirty="0"/>
              <a:t> output of SE Asia + Eastern Europe + Africa + Latin America</a:t>
            </a:r>
          </a:p>
          <a:p>
            <a:r>
              <a:rPr lang="en-GB" dirty="0"/>
              <a:t>China’s consumption of </a:t>
            </a:r>
            <a:r>
              <a:rPr lang="en-GB" b="1" dirty="0"/>
              <a:t>cement in 2011-13 </a:t>
            </a:r>
            <a:r>
              <a:rPr lang="en-GB" dirty="0"/>
              <a:t>= US consumption of cement in 20</a:t>
            </a:r>
            <a:r>
              <a:rPr lang="en-GB" baseline="30000" dirty="0"/>
              <a:t>th</a:t>
            </a:r>
            <a:r>
              <a:rPr lang="en-GB" dirty="0"/>
              <a:t> century</a:t>
            </a:r>
          </a:p>
          <a:p>
            <a:r>
              <a:rPr lang="en-GB" b="1" i="1" dirty="0">
                <a:solidFill>
                  <a:schemeClr val="accent2">
                    <a:lumMod val="75000"/>
                  </a:schemeClr>
                </a:solidFill>
              </a:rPr>
              <a:t>Made in China 2025</a:t>
            </a:r>
            <a:r>
              <a:rPr lang="en-GB" i="1" dirty="0"/>
              <a:t>, </a:t>
            </a:r>
            <a:r>
              <a:rPr lang="en-GB" dirty="0"/>
              <a:t>published 2015, blueprint to (1) upgrade </a:t>
            </a:r>
            <a:r>
              <a:rPr lang="en-GB" dirty="0" err="1"/>
              <a:t>mfg</a:t>
            </a:r>
            <a:r>
              <a:rPr lang="en-GB" dirty="0"/>
              <a:t> capabilities of </a:t>
            </a:r>
            <a:r>
              <a:rPr lang="en-GB" dirty="0" err="1"/>
              <a:t>Ch</a:t>
            </a:r>
            <a:r>
              <a:rPr lang="en-GB" dirty="0"/>
              <a:t> industries, (2) become major high tech </a:t>
            </a:r>
            <a:r>
              <a:rPr lang="en-GB" dirty="0" err="1"/>
              <a:t>mfg</a:t>
            </a:r>
            <a:r>
              <a:rPr lang="en-GB" dirty="0"/>
              <a:t> power = US; (3) grow the middle class;  (4) keep CCP in (absolute) power</a:t>
            </a:r>
          </a:p>
          <a:p>
            <a:r>
              <a:rPr lang="en-GB" dirty="0">
                <a:solidFill>
                  <a:schemeClr val="accent2">
                    <a:lumMod val="75000"/>
                  </a:schemeClr>
                </a:solidFill>
              </a:rPr>
              <a:t>US response</a:t>
            </a:r>
            <a:r>
              <a:rPr lang="en-GB" dirty="0"/>
              <a:t>:  (1) Council on Foreign Relations, 2018: </a:t>
            </a:r>
            <a:r>
              <a:rPr lang="en-GB" b="1" dirty="0">
                <a:solidFill>
                  <a:schemeClr val="accent2">
                    <a:lumMod val="75000"/>
                  </a:schemeClr>
                </a:solidFill>
              </a:rPr>
              <a:t>China = “real existential threat to US tech leadership</a:t>
            </a:r>
            <a:r>
              <a:rPr lang="en-GB" dirty="0"/>
              <a:t>”;  (2) Trump tariffs focus on products listed in MIC2025</a:t>
            </a:r>
          </a:p>
        </p:txBody>
      </p:sp>
    </p:spTree>
    <p:extLst>
      <p:ext uri="{BB962C8B-B14F-4D97-AF65-F5344CB8AC3E}">
        <p14:creationId xmlns:p14="http://schemas.microsoft.com/office/powerpoint/2010/main" val="2403247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China’s  Belt Road Initiative (BRI)</a:t>
            </a:r>
          </a:p>
        </p:txBody>
      </p:sp>
      <p:sp>
        <p:nvSpPr>
          <p:cNvPr id="3" name="Content Placeholder 2"/>
          <p:cNvSpPr>
            <a:spLocks noGrp="1"/>
          </p:cNvSpPr>
          <p:nvPr>
            <p:ph idx="1"/>
          </p:nvPr>
        </p:nvSpPr>
        <p:spPr/>
        <p:txBody>
          <a:bodyPr>
            <a:normAutofit/>
          </a:bodyPr>
          <a:lstStyle/>
          <a:p>
            <a:r>
              <a:rPr lang="en-GB" dirty="0"/>
              <a:t>Chinese government + CCP + military using BRI as “political engineering” of a core-periphery system, with China as core – a 21rst century version of China’s hegemonic relationship with </a:t>
            </a:r>
            <a:r>
              <a:rPr lang="en-GB" dirty="0" err="1"/>
              <a:t>neighbors</a:t>
            </a:r>
            <a:r>
              <a:rPr lang="en-GB" dirty="0"/>
              <a:t> for 1,800 of the past 2,000 years. </a:t>
            </a:r>
          </a:p>
          <a:p>
            <a:r>
              <a:rPr lang="en-GB" dirty="0"/>
              <a:t>EC &amp; core western European states  worried as China builds infrastructure alliances in E/C Europe + Balkans.</a:t>
            </a:r>
          </a:p>
          <a:p>
            <a:r>
              <a:rPr lang="en-GB" dirty="0"/>
              <a:t>‘Quad’ (US, </a:t>
            </a:r>
            <a:r>
              <a:rPr lang="en-GB" dirty="0" err="1"/>
              <a:t>Jpn</a:t>
            </a:r>
            <a:r>
              <a:rPr lang="en-GB" dirty="0"/>
              <a:t>, India, Australia) also very worried. </a:t>
            </a:r>
          </a:p>
          <a:p>
            <a:r>
              <a:rPr lang="en-GB" dirty="0"/>
              <a:t>Say they will compete in offering infrastructure projects. But, peanuts: US fund = $ 113 </a:t>
            </a:r>
            <a:r>
              <a:rPr lang="en-GB" dirty="0" err="1"/>
              <a:t>mn</a:t>
            </a:r>
            <a:r>
              <a:rPr lang="en-GB" dirty="0"/>
              <a:t> (= combined annual income of Ivanka &amp; Jared)</a:t>
            </a:r>
          </a:p>
          <a:p>
            <a:endParaRPr lang="en-GB" dirty="0"/>
          </a:p>
        </p:txBody>
      </p:sp>
    </p:spTree>
    <p:extLst>
      <p:ext uri="{BB962C8B-B14F-4D97-AF65-F5344CB8AC3E}">
        <p14:creationId xmlns:p14="http://schemas.microsoft.com/office/powerpoint/2010/main" val="4079362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Ironically, China now (sometimes) presents itself as champion of globalization &amp; free trade</a:t>
            </a:r>
          </a:p>
        </p:txBody>
      </p:sp>
      <p:sp>
        <p:nvSpPr>
          <p:cNvPr id="3" name="Content Placeholder 2"/>
          <p:cNvSpPr>
            <a:spLocks noGrp="1"/>
          </p:cNvSpPr>
          <p:nvPr>
            <p:ph idx="1"/>
          </p:nvPr>
        </p:nvSpPr>
        <p:spPr/>
        <p:txBody>
          <a:bodyPr/>
          <a:lstStyle/>
          <a:p>
            <a:r>
              <a:rPr lang="en-GB" sz="3600" dirty="0"/>
              <a:t>DAVOS  January 2017:    President Xi, in first address at World Econ Forum, Jan 2017, defended economic </a:t>
            </a:r>
            <a:r>
              <a:rPr lang="en-GB" sz="3600" dirty="0" err="1"/>
              <a:t>globn</a:t>
            </a:r>
            <a:r>
              <a:rPr lang="en-GB" sz="3600" dirty="0"/>
              <a:t>.  </a:t>
            </a:r>
          </a:p>
          <a:p>
            <a:r>
              <a:rPr lang="en-GB" sz="3600" dirty="0"/>
              <a:t>Protection “is like locking oneself in a dark room. While wind and rain may be kept outside, so are light and air”   </a:t>
            </a:r>
          </a:p>
          <a:p>
            <a:endParaRPr lang="en-GB" dirty="0"/>
          </a:p>
        </p:txBody>
      </p:sp>
    </p:spTree>
    <p:extLst>
      <p:ext uri="{BB962C8B-B14F-4D97-AF65-F5344CB8AC3E}">
        <p14:creationId xmlns:p14="http://schemas.microsoft.com/office/powerpoint/2010/main" val="3553217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But China insists on continuing subsidies to high-tech industries</a:t>
            </a:r>
          </a:p>
        </p:txBody>
      </p:sp>
      <p:sp>
        <p:nvSpPr>
          <p:cNvPr id="3" name="Content Placeholder 2"/>
          <p:cNvSpPr>
            <a:spLocks noGrp="1"/>
          </p:cNvSpPr>
          <p:nvPr>
            <p:ph idx="1"/>
          </p:nvPr>
        </p:nvSpPr>
        <p:spPr/>
        <p:txBody>
          <a:bodyPr>
            <a:normAutofit lnSpcReduction="10000"/>
          </a:bodyPr>
          <a:lstStyle/>
          <a:p>
            <a:r>
              <a:rPr lang="en-GB" sz="2400" dirty="0"/>
              <a:t>Keith </a:t>
            </a:r>
            <a:r>
              <a:rPr lang="en-GB" sz="2400" dirty="0" err="1"/>
              <a:t>Bradsher</a:t>
            </a:r>
            <a:r>
              <a:rPr lang="en-GB" sz="2400" dirty="0"/>
              <a:t> and Ana Swanson, 2019, “China digs in on helping its own”,  NYT (I), 15 May.</a:t>
            </a:r>
          </a:p>
          <a:p>
            <a:r>
              <a:rPr lang="en-GB" sz="3600" dirty="0"/>
              <a:t>“One year ago, …, Trump demanded that Beijing end lavish government spending aimed at making the country a world power in computer chips, robotics, commercial aircraft and other industries of the future. </a:t>
            </a:r>
          </a:p>
          <a:p>
            <a:r>
              <a:rPr lang="en-GB" sz="3600" dirty="0"/>
              <a:t>“Trade talks b/w the US and China nearly ground to a halt this past week, and a seemingly intractable dispute over subsidies is a big part of it.”</a:t>
            </a:r>
          </a:p>
        </p:txBody>
      </p:sp>
    </p:spTree>
    <p:extLst>
      <p:ext uri="{BB962C8B-B14F-4D97-AF65-F5344CB8AC3E}">
        <p14:creationId xmlns:p14="http://schemas.microsoft.com/office/powerpoint/2010/main" val="2374178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China poses </a:t>
            </a:r>
            <a:r>
              <a:rPr lang="en-GB" b="1" dirty="0"/>
              <a:t>national security challenge</a:t>
            </a:r>
            <a:r>
              <a:rPr lang="en-GB" dirty="0"/>
              <a:t> to liberal economic rules: </a:t>
            </a:r>
            <a:r>
              <a:rPr lang="en-GB" dirty="0" err="1"/>
              <a:t>eg</a:t>
            </a:r>
            <a:r>
              <a:rPr lang="en-GB" dirty="0"/>
              <a:t> 5G</a:t>
            </a:r>
          </a:p>
        </p:txBody>
      </p:sp>
      <p:sp>
        <p:nvSpPr>
          <p:cNvPr id="3" name="Content Placeholder 2"/>
          <p:cNvSpPr>
            <a:spLocks noGrp="1"/>
          </p:cNvSpPr>
          <p:nvPr>
            <p:ph idx="1"/>
          </p:nvPr>
        </p:nvSpPr>
        <p:spPr/>
        <p:txBody>
          <a:bodyPr>
            <a:normAutofit fontScale="25000" lnSpcReduction="20000"/>
          </a:bodyPr>
          <a:lstStyle/>
          <a:p>
            <a:r>
              <a:rPr lang="en-GB" sz="14400" dirty="0"/>
              <a:t> West worries that China firms will dominate 5G via supplying the infrastructure, &amp; then  dominate AI,  </a:t>
            </a:r>
            <a:r>
              <a:rPr lang="en-GB" sz="14400" dirty="0" err="1"/>
              <a:t>IoT</a:t>
            </a:r>
            <a:r>
              <a:rPr lang="en-GB" sz="14400" dirty="0"/>
              <a:t>, Cloud, etc.</a:t>
            </a:r>
          </a:p>
          <a:p>
            <a:r>
              <a:rPr lang="en-GB" sz="14400" dirty="0"/>
              <a:t>Huawei:  several </a:t>
            </a:r>
            <a:r>
              <a:rPr lang="en-GB" sz="14400" dirty="0" err="1"/>
              <a:t>govts</a:t>
            </a:r>
            <a:r>
              <a:rPr lang="en-GB" sz="14400" dirty="0"/>
              <a:t> (Australia, US, UK, NZ …) limiting involvement of H &amp; other China equipment makers for 5G.</a:t>
            </a:r>
          </a:p>
          <a:p>
            <a:pPr>
              <a:spcAft>
                <a:spcPts val="0"/>
              </a:spcAft>
            </a:pPr>
            <a:r>
              <a:rPr lang="en-GB" sz="14400" dirty="0"/>
              <a:t>Western experts  speak of need for an anti-Chinese technology-based economic bloc.  (But Trump?)</a:t>
            </a:r>
          </a:p>
          <a:p>
            <a:endParaRPr lang="en-GB" sz="11200" dirty="0"/>
          </a:p>
          <a:p>
            <a:r>
              <a:rPr lang="en-GB" sz="4800" u="none" strike="noStrik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http://russianeconomicreform.ru/2019/01/russias-5g-conundrum/</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9600" dirty="0"/>
          </a:p>
          <a:p>
            <a:pPr marL="0" indent="0">
              <a:buNone/>
            </a:pPr>
            <a:r>
              <a:rPr lang="en-GB" sz="6000" dirty="0"/>
              <a:t> </a:t>
            </a:r>
          </a:p>
          <a:p>
            <a:endParaRPr lang="en-GB" dirty="0"/>
          </a:p>
          <a:p>
            <a:pPr marL="0" indent="0">
              <a:buNone/>
            </a:pPr>
            <a:r>
              <a:rPr lang="en-GB" dirty="0"/>
              <a:t>   </a:t>
            </a:r>
          </a:p>
        </p:txBody>
      </p:sp>
    </p:spTree>
    <p:extLst>
      <p:ext uri="{BB962C8B-B14F-4D97-AF65-F5344CB8AC3E}">
        <p14:creationId xmlns:p14="http://schemas.microsoft.com/office/powerpoint/2010/main" val="1256222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462D-F802-4742-A77D-C9BC99C708C1}"/>
              </a:ext>
            </a:extLst>
          </p:cNvPr>
          <p:cNvSpPr>
            <a:spLocks noGrp="1"/>
          </p:cNvSpPr>
          <p:nvPr>
            <p:ph type="title"/>
          </p:nvPr>
        </p:nvSpPr>
        <p:spPr/>
        <p:txBody>
          <a:bodyPr/>
          <a:lstStyle/>
          <a:p>
            <a:r>
              <a:rPr lang="en-GB" dirty="0"/>
              <a:t>Western states are right to worry about China compromising national security</a:t>
            </a:r>
          </a:p>
        </p:txBody>
      </p:sp>
      <p:sp>
        <p:nvSpPr>
          <p:cNvPr id="3" name="Content Placeholder 2">
            <a:extLst>
              <a:ext uri="{FF2B5EF4-FFF2-40B4-BE49-F238E27FC236}">
                <a16:creationId xmlns:a16="http://schemas.microsoft.com/office/drawing/2014/main" id="{27DFF323-301B-471E-821F-F09E761BBBCB}"/>
              </a:ext>
            </a:extLst>
          </p:cNvPr>
          <p:cNvSpPr>
            <a:spLocks noGrp="1"/>
          </p:cNvSpPr>
          <p:nvPr>
            <p:ph idx="1"/>
          </p:nvPr>
        </p:nvSpPr>
        <p:spPr/>
        <p:txBody>
          <a:bodyPr/>
          <a:lstStyle/>
          <a:p>
            <a:r>
              <a:rPr lang="en-GB" dirty="0"/>
              <a:t>See </a:t>
            </a:r>
            <a:r>
              <a:rPr lang="en-GB" b="1" dirty="0">
                <a:solidFill>
                  <a:schemeClr val="accent2">
                    <a:lumMod val="75000"/>
                  </a:schemeClr>
                </a:solidFill>
              </a:rPr>
              <a:t>National Intelligence Law, 2017</a:t>
            </a:r>
          </a:p>
          <a:p>
            <a:r>
              <a:rPr lang="en-GB" dirty="0"/>
              <a:t>The state institutions tasked with enforcing NIL “may demand that relevant organs, organizations and citizens provide necessary support, assistance and cooperation”.</a:t>
            </a:r>
          </a:p>
          <a:p>
            <a:r>
              <a:rPr lang="en-GB" dirty="0"/>
              <a:t>China’s intelligence agencies to entitled to have “priority use of, or can lawfully requisition the transportation or communication tools, premises and buildings of state organs, organizations or individuals” – and, “when necessary”, set up “relevant work sites and equipment within them”.</a:t>
            </a:r>
          </a:p>
          <a:p>
            <a:r>
              <a:rPr lang="en-GB" sz="1600" dirty="0"/>
              <a:t>Yi-Zheng Lian, 2019, “ In China, being a spy is the law”, NYT (I)  15 March.</a:t>
            </a:r>
          </a:p>
        </p:txBody>
      </p:sp>
    </p:spTree>
    <p:extLst>
      <p:ext uri="{BB962C8B-B14F-4D97-AF65-F5344CB8AC3E}">
        <p14:creationId xmlns:p14="http://schemas.microsoft.com/office/powerpoint/2010/main" val="157066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B2A4-0923-4748-BBD7-7B0036C8D423}"/>
              </a:ext>
            </a:extLst>
          </p:cNvPr>
          <p:cNvSpPr>
            <a:spLocks noGrp="1"/>
          </p:cNvSpPr>
          <p:nvPr>
            <p:ph type="title"/>
          </p:nvPr>
        </p:nvSpPr>
        <p:spPr/>
        <p:txBody>
          <a:bodyPr>
            <a:normAutofit fontScale="90000"/>
          </a:bodyPr>
          <a:lstStyle/>
          <a:p>
            <a:r>
              <a:rPr lang="en-GB" dirty="0"/>
              <a:t>That is, </a:t>
            </a:r>
            <a:r>
              <a:rPr lang="en-GB" dirty="0">
                <a:solidFill>
                  <a:schemeClr val="accent2">
                    <a:lumMod val="75000"/>
                  </a:schemeClr>
                </a:solidFill>
              </a:rPr>
              <a:t>economic development is </a:t>
            </a:r>
            <a:r>
              <a:rPr lang="en-GB" b="1" dirty="0">
                <a:solidFill>
                  <a:schemeClr val="accent2">
                    <a:lumMod val="75000"/>
                  </a:schemeClr>
                </a:solidFill>
              </a:rPr>
              <a:t>activity-specific</a:t>
            </a:r>
            <a:br>
              <a:rPr lang="en-GB" b="1" dirty="0">
                <a:solidFill>
                  <a:schemeClr val="accent2">
                    <a:lumMod val="75000"/>
                  </a:schemeClr>
                </a:solidFill>
              </a:rPr>
            </a:br>
            <a:endParaRPr lang="en-GB" dirty="0"/>
          </a:p>
        </p:txBody>
      </p:sp>
      <p:sp>
        <p:nvSpPr>
          <p:cNvPr id="3" name="Content Placeholder 2">
            <a:extLst>
              <a:ext uri="{FF2B5EF4-FFF2-40B4-BE49-F238E27FC236}">
                <a16:creationId xmlns:a16="http://schemas.microsoft.com/office/drawing/2014/main" id="{D0BD5EB4-9CC6-42B6-AE28-71A3E1AEE07D}"/>
              </a:ext>
            </a:extLst>
          </p:cNvPr>
          <p:cNvSpPr>
            <a:spLocks noGrp="1"/>
          </p:cNvSpPr>
          <p:nvPr>
            <p:ph idx="1"/>
          </p:nvPr>
        </p:nvSpPr>
        <p:spPr/>
        <p:txBody>
          <a:bodyPr>
            <a:normAutofit/>
          </a:bodyPr>
          <a:lstStyle/>
          <a:p>
            <a:r>
              <a:rPr lang="en-GB" dirty="0"/>
              <a:t>Activities with relatively high (a) innovation,  (b) imperfect competition (</a:t>
            </a:r>
            <a:r>
              <a:rPr lang="en-GB" dirty="0" err="1"/>
              <a:t>eg</a:t>
            </a:r>
            <a:r>
              <a:rPr lang="en-GB" dirty="0"/>
              <a:t> due to economies of scale) have more growth potential  =  </a:t>
            </a:r>
            <a:r>
              <a:rPr lang="en-GB" b="1" dirty="0"/>
              <a:t>“high quality activities”</a:t>
            </a:r>
          </a:p>
          <a:p>
            <a:r>
              <a:rPr lang="en-GB" dirty="0"/>
              <a:t>Virtually all states which have attained “developed” conditions of (human) living have taken steps to accelerate growth of these “high quality” activities, following </a:t>
            </a:r>
            <a:r>
              <a:rPr lang="en-GB" b="1" dirty="0"/>
              <a:t>Hamilton-List</a:t>
            </a:r>
            <a:r>
              <a:rPr lang="en-GB" dirty="0"/>
              <a:t>; &amp; imperial states have taken steps to prevent their colonies from growing these activities.</a:t>
            </a:r>
          </a:p>
          <a:p>
            <a:r>
              <a:rPr lang="en-GB" dirty="0"/>
              <a:t>Once a state reaches high density of “high quality” activities, it then “kicks away the ladder” and adopts </a:t>
            </a:r>
            <a:r>
              <a:rPr lang="en-GB" b="1" dirty="0"/>
              <a:t>Smith</a:t>
            </a:r>
            <a:r>
              <a:rPr lang="en-GB" dirty="0"/>
              <a:t> as patron saint – and presses EVERYONE else do the same (</a:t>
            </a:r>
            <a:r>
              <a:rPr lang="en-GB" dirty="0" err="1"/>
              <a:t>eg</a:t>
            </a:r>
            <a:r>
              <a:rPr lang="en-GB" dirty="0"/>
              <a:t> Washington Consensus)  </a:t>
            </a:r>
          </a:p>
        </p:txBody>
      </p:sp>
    </p:spTree>
    <p:extLst>
      <p:ext uri="{BB962C8B-B14F-4D97-AF65-F5344CB8AC3E}">
        <p14:creationId xmlns:p14="http://schemas.microsoft.com/office/powerpoint/2010/main" val="4124812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response, US embracing </a:t>
            </a:r>
            <a:r>
              <a:rPr lang="en-GB" b="1" dirty="0"/>
              <a:t>explicit </a:t>
            </a:r>
            <a:r>
              <a:rPr lang="en-GB" dirty="0"/>
              <a:t>IP</a:t>
            </a:r>
          </a:p>
        </p:txBody>
      </p:sp>
      <p:sp>
        <p:nvSpPr>
          <p:cNvPr id="3" name="Content Placeholder 2"/>
          <p:cNvSpPr>
            <a:spLocks noGrp="1"/>
          </p:cNvSpPr>
          <p:nvPr>
            <p:ph idx="1"/>
          </p:nvPr>
        </p:nvSpPr>
        <p:spPr/>
        <p:txBody>
          <a:bodyPr>
            <a:normAutofit lnSpcReduction="10000"/>
          </a:bodyPr>
          <a:lstStyle/>
          <a:p>
            <a:r>
              <a:rPr lang="en-GB" sz="3600" dirty="0"/>
              <a:t>White House report, 2018, “Assessing &amp; strengthening the manufacturing &amp; defence industrial base &amp; supply chain resiliency of the United States”</a:t>
            </a:r>
          </a:p>
          <a:p>
            <a:r>
              <a:rPr lang="en-GB" sz="3200" dirty="0"/>
              <a:t>Warms that US military-industrial complex dangerously vulnerable, b/c reliance on Chinese entities as sole suppliers in its supply chains, in sectors from munitions to electronics. </a:t>
            </a:r>
            <a:r>
              <a:rPr lang="en-GB" sz="1200" dirty="0" err="1"/>
              <a:t>Tett</a:t>
            </a:r>
            <a:r>
              <a:rPr lang="en-GB" sz="1200" dirty="0"/>
              <a:t>, G., 2019, “An iron curtain in technology supply chains in a real risk”,  FT,   February 1. </a:t>
            </a:r>
          </a:p>
          <a:p>
            <a:r>
              <a:rPr lang="en-GB" sz="3200" dirty="0"/>
              <a:t>But remember, US govt has practiced “hidden IP” in “disguised developmental state” for 2 centuries. </a:t>
            </a:r>
            <a:r>
              <a:rPr lang="en-GB" sz="2000" dirty="0"/>
              <a:t>Robert Wade, 2017, “The American paradox: ideology of free markets and the ideology of directional thrust”, Cambridge J. Econ, 41 (3) May.</a:t>
            </a:r>
            <a:endParaRPr lang="en-GB" sz="3200" dirty="0"/>
          </a:p>
        </p:txBody>
      </p:sp>
    </p:spTree>
    <p:extLst>
      <p:ext uri="{BB962C8B-B14F-4D97-AF65-F5344CB8AC3E}">
        <p14:creationId xmlns:p14="http://schemas.microsoft.com/office/powerpoint/2010/main" val="64242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We – the world -- must prepare for huge technology disruption ahead</a:t>
            </a:r>
          </a:p>
        </p:txBody>
      </p:sp>
      <p:sp>
        <p:nvSpPr>
          <p:cNvPr id="3" name="Content Placeholder 2"/>
          <p:cNvSpPr>
            <a:spLocks noGrp="1"/>
          </p:cNvSpPr>
          <p:nvPr>
            <p:ph idx="1"/>
          </p:nvPr>
        </p:nvSpPr>
        <p:spPr/>
        <p:txBody>
          <a:bodyPr>
            <a:normAutofit/>
          </a:bodyPr>
          <a:lstStyle/>
          <a:p>
            <a:r>
              <a:rPr lang="en-GB" sz="3600" dirty="0"/>
              <a:t>We don’t know what robots / AI /  cyber-war / global warming will bring.  We must strengthen </a:t>
            </a:r>
            <a:r>
              <a:rPr lang="en-GB" sz="3600" dirty="0">
                <a:solidFill>
                  <a:schemeClr val="accent2">
                    <a:lumMod val="75000"/>
                  </a:schemeClr>
                </a:solidFill>
              </a:rPr>
              <a:t>state capacity to prepare for extraordinary disruption</a:t>
            </a:r>
            <a:r>
              <a:rPr lang="en-GB" sz="3600" dirty="0"/>
              <a:t>.    </a:t>
            </a:r>
          </a:p>
          <a:p>
            <a:r>
              <a:rPr lang="en-GB" sz="3600" dirty="0"/>
              <a:t>From,  </a:t>
            </a:r>
            <a:r>
              <a:rPr lang="en-GB" sz="3600" dirty="0" err="1"/>
              <a:t>eg</a:t>
            </a:r>
            <a:r>
              <a:rPr lang="en-GB" sz="3600" dirty="0"/>
              <a:t> :  “Cognitive computing” replicating &amp; augmenting more &amp; more human capabilities</a:t>
            </a:r>
          </a:p>
        </p:txBody>
      </p:sp>
    </p:spTree>
    <p:extLst>
      <p:ext uri="{BB962C8B-B14F-4D97-AF65-F5344CB8AC3E}">
        <p14:creationId xmlns:p14="http://schemas.microsoft.com/office/powerpoint/2010/main" val="13150884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 = Augmented Intelligence: </a:t>
            </a:r>
            <a:r>
              <a:rPr lang="en-GB" dirty="0" err="1"/>
              <a:t>AlphaGo</a:t>
            </a:r>
            <a:r>
              <a:rPr lang="en-GB" dirty="0"/>
              <a:t> Master, </a:t>
            </a:r>
            <a:r>
              <a:rPr lang="en-GB" dirty="0" err="1"/>
              <a:t>AlphaGo</a:t>
            </a:r>
            <a:r>
              <a:rPr lang="en-GB" dirty="0"/>
              <a:t> Zero </a:t>
            </a:r>
          </a:p>
        </p:txBody>
      </p:sp>
      <p:sp>
        <p:nvSpPr>
          <p:cNvPr id="3" name="Content Placeholder 2"/>
          <p:cNvSpPr>
            <a:spLocks noGrp="1"/>
          </p:cNvSpPr>
          <p:nvPr>
            <p:ph idx="1"/>
          </p:nvPr>
        </p:nvSpPr>
        <p:spPr/>
        <p:txBody>
          <a:bodyPr>
            <a:normAutofit fontScale="92500" lnSpcReduction="20000"/>
          </a:bodyPr>
          <a:lstStyle/>
          <a:p>
            <a:r>
              <a:rPr lang="en-GB" sz="4000" dirty="0"/>
              <a:t>In 2017,  Deep Mind’s AlphaGo Master studied 160,000 actual games of Go, then played thousands of games against itself.  Then beat world’s best Go player (Chinese) , in May.  </a:t>
            </a:r>
          </a:p>
          <a:p>
            <a:r>
              <a:rPr lang="en-GB" sz="4000" dirty="0"/>
              <a:t>Deep Mind developed </a:t>
            </a:r>
            <a:r>
              <a:rPr lang="en-GB" sz="4000" dirty="0" err="1"/>
              <a:t>AlphaGo</a:t>
            </a:r>
            <a:r>
              <a:rPr lang="en-GB" sz="4000" dirty="0"/>
              <a:t> Zero. Given only the rules (no actual games). After 40 days of playing itself, it beat the world’s best Go player – </a:t>
            </a:r>
            <a:r>
              <a:rPr lang="en-GB" sz="4000" dirty="0" err="1"/>
              <a:t>AlphaGo</a:t>
            </a:r>
            <a:r>
              <a:rPr lang="en-GB" sz="4000" dirty="0"/>
              <a:t> Master, November 2017. </a:t>
            </a:r>
          </a:p>
          <a:p>
            <a:r>
              <a:rPr lang="en-GB" sz="4000" b="1" dirty="0"/>
              <a:t>So, the algorithm not constrained by limits of human knowledge.</a:t>
            </a:r>
          </a:p>
          <a:p>
            <a:endParaRPr lang="en-GB" dirty="0"/>
          </a:p>
        </p:txBody>
      </p:sp>
    </p:spTree>
    <p:extLst>
      <p:ext uri="{BB962C8B-B14F-4D97-AF65-F5344CB8AC3E}">
        <p14:creationId xmlns:p14="http://schemas.microsoft.com/office/powerpoint/2010/main" val="1213890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Machine learning starting to automate jobs done by </a:t>
            </a:r>
            <a:r>
              <a:rPr lang="en-GB" dirty="0">
                <a:solidFill>
                  <a:schemeClr val="accent2">
                    <a:lumMod val="75000"/>
                  </a:schemeClr>
                </a:solidFill>
              </a:rPr>
              <a:t>skilled professionals</a:t>
            </a:r>
          </a:p>
        </p:txBody>
      </p:sp>
      <p:sp>
        <p:nvSpPr>
          <p:cNvPr id="3" name="Content Placeholder 2"/>
          <p:cNvSpPr>
            <a:spLocks noGrp="1"/>
          </p:cNvSpPr>
          <p:nvPr>
            <p:ph idx="1"/>
          </p:nvPr>
        </p:nvSpPr>
        <p:spPr/>
        <p:txBody>
          <a:bodyPr>
            <a:normAutofit fontScale="92500"/>
          </a:bodyPr>
          <a:lstStyle/>
          <a:p>
            <a:r>
              <a:rPr lang="en-GB" dirty="0"/>
              <a:t>Jobs like assessing insurance claims, accounting, legal opinions, medical diagnosis.  Also, translators from one language to another</a:t>
            </a:r>
          </a:p>
          <a:p>
            <a:r>
              <a:rPr lang="en-GB" dirty="0"/>
              <a:t>“Telepresence “ systems using large video screens make it easy to manage large teams scattered around the world</a:t>
            </a:r>
          </a:p>
          <a:p>
            <a:r>
              <a:rPr lang="en-GB" dirty="0"/>
              <a:t>These technologies </a:t>
            </a:r>
            <a:r>
              <a:rPr lang="en-GB" dirty="0">
                <a:solidFill>
                  <a:schemeClr val="accent2">
                    <a:lumMod val="75000"/>
                  </a:schemeClr>
                </a:solidFill>
              </a:rPr>
              <a:t>reduce the need for face-to-face contact, which has helped to </a:t>
            </a:r>
            <a:r>
              <a:rPr lang="en-GB" b="1" dirty="0">
                <a:solidFill>
                  <a:schemeClr val="accent2">
                    <a:lumMod val="75000"/>
                  </a:schemeClr>
                </a:solidFill>
              </a:rPr>
              <a:t>insulate middle class office workers from foreign competition</a:t>
            </a:r>
          </a:p>
          <a:p>
            <a:r>
              <a:rPr lang="en-GB" dirty="0">
                <a:solidFill>
                  <a:schemeClr val="accent2">
                    <a:lumMod val="75000"/>
                  </a:schemeClr>
                </a:solidFill>
              </a:rPr>
              <a:t>Political response?</a:t>
            </a:r>
            <a:r>
              <a:rPr lang="en-GB" dirty="0"/>
              <a:t>  Displaced middle class professionals, who previously supported “free market” and “globalization”, will become angry.  Then ….?   </a:t>
            </a:r>
          </a:p>
          <a:p>
            <a:r>
              <a:rPr lang="en-GB" sz="2200" dirty="0">
                <a:solidFill>
                  <a:schemeClr val="accent2">
                    <a:lumMod val="75000"/>
                  </a:schemeClr>
                </a:solidFill>
              </a:rPr>
              <a:t>Richard Baldwin, 2018,  </a:t>
            </a:r>
            <a:r>
              <a:rPr lang="en-GB" sz="2200" i="1" dirty="0">
                <a:solidFill>
                  <a:schemeClr val="accent2">
                    <a:lumMod val="75000"/>
                  </a:schemeClr>
                </a:solidFill>
              </a:rPr>
              <a:t>The </a:t>
            </a:r>
            <a:r>
              <a:rPr lang="en-GB" sz="2200" i="1" dirty="0" err="1">
                <a:solidFill>
                  <a:schemeClr val="accent2">
                    <a:lumMod val="75000"/>
                  </a:schemeClr>
                </a:solidFill>
              </a:rPr>
              <a:t>Globotics</a:t>
            </a:r>
            <a:r>
              <a:rPr lang="en-GB" sz="2200" i="1" dirty="0">
                <a:solidFill>
                  <a:schemeClr val="accent2">
                    <a:lumMod val="75000"/>
                  </a:schemeClr>
                </a:solidFill>
              </a:rPr>
              <a:t> Upheaval: Globalization, Robotics, and the Future of Work</a:t>
            </a:r>
          </a:p>
        </p:txBody>
      </p:sp>
    </p:spTree>
    <p:extLst>
      <p:ext uri="{BB962C8B-B14F-4D97-AF65-F5344CB8AC3E}">
        <p14:creationId xmlns:p14="http://schemas.microsoft.com/office/powerpoint/2010/main" val="1774227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Mass technological unemployment – CEOs encourage !</a:t>
            </a:r>
          </a:p>
        </p:txBody>
      </p:sp>
      <p:sp>
        <p:nvSpPr>
          <p:cNvPr id="3" name="Content Placeholder 2"/>
          <p:cNvSpPr>
            <a:spLocks noGrp="1"/>
          </p:cNvSpPr>
          <p:nvPr>
            <p:ph idx="1"/>
          </p:nvPr>
        </p:nvSpPr>
        <p:spPr/>
        <p:txBody>
          <a:bodyPr>
            <a:normAutofit lnSpcReduction="10000"/>
          </a:bodyPr>
          <a:lstStyle/>
          <a:p>
            <a:r>
              <a:rPr lang="en-GB" dirty="0"/>
              <a:t>NYT – DAVOS, 2019: “</a:t>
            </a:r>
            <a:r>
              <a:rPr lang="en-GB" dirty="0">
                <a:solidFill>
                  <a:schemeClr val="accent2">
                    <a:lumMod val="75000"/>
                  </a:schemeClr>
                </a:solidFill>
              </a:rPr>
              <a:t>In public</a:t>
            </a:r>
            <a:r>
              <a:rPr lang="en-GB" dirty="0"/>
              <a:t>, many executives wring their hands over the negative consequences that artificial intelligence and automation </a:t>
            </a:r>
            <a:r>
              <a:rPr lang="en-GB" dirty="0" err="1"/>
              <a:t>cld</a:t>
            </a:r>
            <a:r>
              <a:rPr lang="en-GB" dirty="0"/>
              <a:t> have for workers….and talk </a:t>
            </a:r>
            <a:r>
              <a:rPr lang="en-GB" dirty="0" err="1"/>
              <a:t>abt</a:t>
            </a:r>
            <a:r>
              <a:rPr lang="en-GB" dirty="0"/>
              <a:t> the need to provide a safety net for people who lose their jobs as a result of automation.”</a:t>
            </a:r>
          </a:p>
          <a:p>
            <a:r>
              <a:rPr lang="en-GB" dirty="0"/>
              <a:t>“</a:t>
            </a:r>
            <a:r>
              <a:rPr lang="en-GB" dirty="0">
                <a:solidFill>
                  <a:schemeClr val="accent2">
                    <a:lumMod val="75000"/>
                  </a:schemeClr>
                </a:solidFill>
              </a:rPr>
              <a:t>But in private settings</a:t>
            </a:r>
            <a:r>
              <a:rPr lang="en-GB" dirty="0"/>
              <a:t>, … They are racing to automate their own work forces to stay ahead of the competition, with little regard for the impact on workers.”</a:t>
            </a:r>
          </a:p>
          <a:p>
            <a:r>
              <a:rPr lang="en-GB" dirty="0"/>
              <a:t>A president of Infosys: “Earlier they [executives] had incremental, 5 to 10 percent goals in reducing their wok force. </a:t>
            </a:r>
            <a:r>
              <a:rPr lang="en-GB" dirty="0">
                <a:solidFill>
                  <a:schemeClr val="accent2">
                    <a:lumMod val="75000"/>
                  </a:schemeClr>
                </a:solidFill>
              </a:rPr>
              <a:t>Now they’re saying, ‘Why can’t we do it with 1 percent of the people we have?”  </a:t>
            </a:r>
            <a:r>
              <a:rPr lang="en-GB" sz="1100" dirty="0"/>
              <a:t>(</a:t>
            </a:r>
            <a:r>
              <a:rPr lang="en-GB" sz="1100" dirty="0" err="1"/>
              <a:t>Roose</a:t>
            </a:r>
            <a:r>
              <a:rPr lang="en-GB" sz="1100" dirty="0"/>
              <a:t>, K., 2019, “At Davos, a hidden A.I. Vision”, NYT (I), January XX)</a:t>
            </a:r>
            <a:r>
              <a:rPr lang="en-GB" dirty="0"/>
              <a:t>  </a:t>
            </a:r>
          </a:p>
        </p:txBody>
      </p:sp>
    </p:spTree>
    <p:extLst>
      <p:ext uri="{BB962C8B-B14F-4D97-AF65-F5344CB8AC3E}">
        <p14:creationId xmlns:p14="http://schemas.microsoft.com/office/powerpoint/2010/main" val="4293254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Linked possible disruptions</a:t>
            </a:r>
          </a:p>
        </p:txBody>
      </p:sp>
      <p:sp>
        <p:nvSpPr>
          <p:cNvPr id="3" name="Content Placeholder 2"/>
          <p:cNvSpPr>
            <a:spLocks noGrp="1"/>
          </p:cNvSpPr>
          <p:nvPr>
            <p:ph idx="1"/>
          </p:nvPr>
        </p:nvSpPr>
        <p:spPr/>
        <p:txBody>
          <a:bodyPr/>
          <a:lstStyle/>
          <a:p>
            <a:r>
              <a:rPr lang="en-GB" dirty="0">
                <a:sym typeface="Wingdings" panose="05000000000000000000" pitchFamily="2" charset="2"/>
              </a:rPr>
              <a:t> m</a:t>
            </a:r>
            <a:r>
              <a:rPr lang="en-GB" dirty="0"/>
              <a:t>ass technological unemployment</a:t>
            </a:r>
            <a:endParaRPr lang="en-GB" dirty="0">
              <a:sym typeface="Wingdings" panose="05000000000000000000" pitchFamily="2" charset="2"/>
            </a:endParaRPr>
          </a:p>
          <a:p>
            <a:r>
              <a:rPr lang="en-GB" dirty="0">
                <a:sym typeface="Wingdings" panose="05000000000000000000" pitchFamily="2" charset="2"/>
              </a:rPr>
              <a:t> s</a:t>
            </a:r>
            <a:r>
              <a:rPr lang="en-GB" dirty="0"/>
              <a:t>oaring concentration of corporate power, of income &amp; wealth </a:t>
            </a:r>
          </a:p>
          <a:p>
            <a:r>
              <a:rPr lang="en-GB" dirty="0">
                <a:sym typeface="Wingdings" panose="05000000000000000000" pitchFamily="2" charset="2"/>
              </a:rPr>
              <a:t> </a:t>
            </a:r>
            <a:r>
              <a:rPr lang="en-GB" dirty="0"/>
              <a:t>intense class / ethnic / political divisions in society, </a:t>
            </a:r>
          </a:p>
          <a:p>
            <a:r>
              <a:rPr lang="en-GB" dirty="0">
                <a:sym typeface="Wingdings" panose="05000000000000000000" pitchFamily="2" charset="2"/>
              </a:rPr>
              <a:t></a:t>
            </a:r>
            <a:r>
              <a:rPr lang="en-GB" dirty="0"/>
              <a:t> intense rivalry (economic, military) between major states (“new Cold War”, West vs. Russia and China)</a:t>
            </a:r>
          </a:p>
          <a:p>
            <a:r>
              <a:rPr lang="en-GB" dirty="0">
                <a:sym typeface="Wingdings" panose="05000000000000000000" pitchFamily="2" charset="2"/>
              </a:rPr>
              <a:t> gridlock in </a:t>
            </a:r>
            <a:r>
              <a:rPr lang="en-GB" dirty="0"/>
              <a:t>global governance </a:t>
            </a:r>
          </a:p>
          <a:p>
            <a:r>
              <a:rPr lang="en-GB" dirty="0">
                <a:sym typeface="Wingdings" panose="05000000000000000000" pitchFamily="2" charset="2"/>
              </a:rPr>
              <a:t> g</a:t>
            </a:r>
            <a:r>
              <a:rPr lang="en-GB" dirty="0"/>
              <a:t>lobal warming </a:t>
            </a:r>
          </a:p>
          <a:p>
            <a:r>
              <a:rPr lang="en-GB" dirty="0"/>
              <a:t>These are “wicked problems”</a:t>
            </a:r>
          </a:p>
          <a:p>
            <a:endParaRPr lang="en-GB" dirty="0"/>
          </a:p>
        </p:txBody>
      </p:sp>
    </p:spTree>
    <p:extLst>
      <p:ext uri="{BB962C8B-B14F-4D97-AF65-F5344CB8AC3E}">
        <p14:creationId xmlns:p14="http://schemas.microsoft.com/office/powerpoint/2010/main" val="36995900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But, </a:t>
            </a:r>
            <a:r>
              <a:rPr lang="en-GB" b="1" dirty="0"/>
              <a:t>reassertion of neoclassical-globalisation mainstream</a:t>
            </a:r>
            <a:r>
              <a:rPr lang="en-GB" dirty="0"/>
              <a:t>: </a:t>
            </a:r>
            <a:r>
              <a:rPr lang="en-GB" i="1" dirty="0"/>
              <a:t>Economist</a:t>
            </a:r>
            <a:r>
              <a:rPr lang="en-GB" dirty="0"/>
              <a:t> &amp; “</a:t>
            </a:r>
            <a:r>
              <a:rPr lang="en-GB" dirty="0" err="1"/>
              <a:t>slowbalisation</a:t>
            </a:r>
            <a:r>
              <a:rPr lang="en-GB" dirty="0"/>
              <a:t>”</a:t>
            </a:r>
          </a:p>
        </p:txBody>
      </p:sp>
      <p:sp>
        <p:nvSpPr>
          <p:cNvPr id="3" name="Content Placeholder 2"/>
          <p:cNvSpPr>
            <a:spLocks noGrp="1"/>
          </p:cNvSpPr>
          <p:nvPr>
            <p:ph idx="1"/>
          </p:nvPr>
        </p:nvSpPr>
        <p:spPr/>
        <p:txBody>
          <a:bodyPr>
            <a:normAutofit fontScale="92500" lnSpcReduction="10000"/>
          </a:bodyPr>
          <a:lstStyle/>
          <a:p>
            <a:r>
              <a:rPr lang="en-GB" dirty="0"/>
              <a:t>Economist, Jan 26 – 1 Feb 2019:  cover story:  “</a:t>
            </a:r>
            <a:r>
              <a:rPr lang="en-GB" dirty="0" err="1"/>
              <a:t>Slowbalisation</a:t>
            </a:r>
            <a:r>
              <a:rPr lang="en-GB" dirty="0"/>
              <a:t>: a new pattern of world commerce is becoming clearer – as are its costs”. </a:t>
            </a:r>
          </a:p>
          <a:p>
            <a:r>
              <a:rPr lang="en-GB" dirty="0"/>
              <a:t>Reports that “Cross-border investment, trade, bank loans and supply chains have all been shrinking or stagnating relative to world GDP”, since financial crisis of 2008-09.</a:t>
            </a:r>
          </a:p>
          <a:p>
            <a:r>
              <a:rPr lang="en-GB" dirty="0"/>
              <a:t>Concludes: “Globalisation made the world a better place for almost everyone. But too little was done to mitigate its costs. The integrated world’s neglected problems have now grown in the eyes of the public to the point where the benefits of the global order are easily forgotten. Yet the solution on offer [regional trade &amp; investment deals, and spheres of influence ] is not really a fix at all. </a:t>
            </a:r>
            <a:r>
              <a:rPr lang="en-GB" dirty="0" err="1">
                <a:solidFill>
                  <a:schemeClr val="accent2">
                    <a:lumMod val="75000"/>
                  </a:schemeClr>
                </a:solidFill>
              </a:rPr>
              <a:t>Slowbalisation</a:t>
            </a:r>
            <a:r>
              <a:rPr lang="en-GB" dirty="0">
                <a:solidFill>
                  <a:schemeClr val="accent2">
                    <a:lumMod val="75000"/>
                  </a:schemeClr>
                </a:solidFill>
              </a:rPr>
              <a:t> will be meaner and less stable than its predecessor. In the end it will only feed the discontent.”   </a:t>
            </a:r>
          </a:p>
          <a:p>
            <a:endParaRPr lang="en-GB" dirty="0"/>
          </a:p>
        </p:txBody>
      </p:sp>
    </p:spTree>
    <p:extLst>
      <p:ext uri="{BB962C8B-B14F-4D97-AF65-F5344CB8AC3E}">
        <p14:creationId xmlns:p14="http://schemas.microsoft.com/office/powerpoint/2010/main" val="4163116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B8E0E-03E3-4AE6-BA24-9F0C3E8C0813}"/>
              </a:ext>
            </a:extLst>
          </p:cNvPr>
          <p:cNvSpPr>
            <a:spLocks noGrp="1"/>
          </p:cNvSpPr>
          <p:nvPr>
            <p:ph type="title"/>
          </p:nvPr>
        </p:nvSpPr>
        <p:spPr/>
        <p:txBody>
          <a:bodyPr/>
          <a:lstStyle/>
          <a:p>
            <a:r>
              <a:rPr lang="en-GB" b="1" dirty="0"/>
              <a:t>Economist</a:t>
            </a:r>
            <a:r>
              <a:rPr lang="en-GB" dirty="0"/>
              <a:t> echoes Martin Wolf (2004)</a:t>
            </a:r>
          </a:p>
        </p:txBody>
      </p:sp>
      <p:sp>
        <p:nvSpPr>
          <p:cNvPr id="3" name="Content Placeholder 2">
            <a:extLst>
              <a:ext uri="{FF2B5EF4-FFF2-40B4-BE49-F238E27FC236}">
                <a16:creationId xmlns:a16="http://schemas.microsoft.com/office/drawing/2014/main" id="{C69079D5-B134-4B9D-8677-7E6E0CA0546E}"/>
              </a:ext>
            </a:extLst>
          </p:cNvPr>
          <p:cNvSpPr>
            <a:spLocks noGrp="1"/>
          </p:cNvSpPr>
          <p:nvPr>
            <p:ph idx="1"/>
          </p:nvPr>
        </p:nvSpPr>
        <p:spPr/>
        <p:txBody>
          <a:bodyPr/>
          <a:lstStyle/>
          <a:p>
            <a:r>
              <a:rPr lang="en-GB" dirty="0">
                <a:solidFill>
                  <a:schemeClr val="accent2">
                    <a:lumMod val="75000"/>
                  </a:schemeClr>
                </a:solidFill>
              </a:rPr>
              <a:t>Martin Wolf</a:t>
            </a:r>
            <a:r>
              <a:rPr lang="en-GB" dirty="0"/>
              <a:t>, FT, in </a:t>
            </a:r>
            <a:r>
              <a:rPr lang="en-GB" i="1" dirty="0"/>
              <a:t>Why Globalization Works </a:t>
            </a:r>
            <a:r>
              <a:rPr lang="en-GB" dirty="0"/>
              <a:t>(2004): </a:t>
            </a:r>
          </a:p>
          <a:p>
            <a:r>
              <a:rPr lang="en-GB" sz="3600" dirty="0"/>
              <a:t>Our aim must be “ to make the world economy work as if it were the United States, or at least the European Union….The potential for greater economic integration is barely tapped.” (p.4) </a:t>
            </a:r>
          </a:p>
          <a:p>
            <a:endParaRPr lang="en-GB" dirty="0"/>
          </a:p>
        </p:txBody>
      </p:sp>
    </p:spTree>
    <p:extLst>
      <p:ext uri="{BB962C8B-B14F-4D97-AF65-F5344CB8AC3E}">
        <p14:creationId xmlns:p14="http://schemas.microsoft.com/office/powerpoint/2010/main" val="1058562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END</a:t>
            </a:r>
          </a:p>
        </p:txBody>
      </p:sp>
      <p:sp>
        <p:nvSpPr>
          <p:cNvPr id="3" name="Content Placeholder 2"/>
          <p:cNvSpPr>
            <a:spLocks noGrp="1"/>
          </p:cNvSpPr>
          <p:nvPr>
            <p:ph idx="1"/>
          </p:nvPr>
        </p:nvSpPr>
        <p:spPr/>
        <p:txBody>
          <a:bodyPr/>
          <a:lstStyle/>
          <a:p>
            <a:endParaRPr lang="en-GB" dirty="0">
              <a:solidFill>
                <a:schemeClr val="accent2">
                  <a:lumMod val="75000"/>
                </a:schemeClr>
              </a:solidFill>
            </a:endParaRPr>
          </a:p>
        </p:txBody>
      </p:sp>
    </p:spTree>
    <p:extLst>
      <p:ext uri="{BB962C8B-B14F-4D97-AF65-F5344CB8AC3E}">
        <p14:creationId xmlns:p14="http://schemas.microsoft.com/office/powerpoint/2010/main" val="929894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Every government has implicit or explicit production structure strategy</a:t>
            </a:r>
          </a:p>
        </p:txBody>
      </p:sp>
      <p:sp>
        <p:nvSpPr>
          <p:cNvPr id="3" name="Content Placeholder 2"/>
          <p:cNvSpPr>
            <a:spLocks noGrp="1"/>
          </p:cNvSpPr>
          <p:nvPr>
            <p:ph idx="1"/>
          </p:nvPr>
        </p:nvSpPr>
        <p:spPr/>
        <p:txBody>
          <a:bodyPr>
            <a:normAutofit fontScale="92500" lnSpcReduction="10000"/>
          </a:bodyPr>
          <a:lstStyle/>
          <a:p>
            <a:r>
              <a:rPr lang="en-GB" sz="3200" dirty="0" err="1"/>
              <a:t>Govt</a:t>
            </a:r>
            <a:r>
              <a:rPr lang="en-GB" sz="3200" dirty="0"/>
              <a:t> articulates national priorities, has policies, rules, which affect </a:t>
            </a:r>
            <a:r>
              <a:rPr lang="en-GB" sz="3200" dirty="0">
                <a:solidFill>
                  <a:schemeClr val="accent2">
                    <a:lumMod val="75000"/>
                  </a:schemeClr>
                </a:solidFill>
              </a:rPr>
              <a:t>evolution of production structure:</a:t>
            </a:r>
            <a:r>
              <a:rPr lang="en-GB" sz="3200" dirty="0"/>
              <a:t>  </a:t>
            </a:r>
            <a:r>
              <a:rPr lang="en-GB" sz="3200" dirty="0" err="1"/>
              <a:t>eg</a:t>
            </a:r>
            <a:endParaRPr lang="en-GB" sz="3200" dirty="0"/>
          </a:p>
          <a:p>
            <a:r>
              <a:rPr lang="en-GB" sz="3200" dirty="0"/>
              <a:t>Tax &amp; regulation</a:t>
            </a:r>
          </a:p>
          <a:p>
            <a:r>
              <a:rPr lang="en-GB" sz="3200" dirty="0"/>
              <a:t>Anti-trust, M&amp;A </a:t>
            </a:r>
          </a:p>
          <a:p>
            <a:r>
              <a:rPr lang="en-GB" sz="3200" dirty="0"/>
              <a:t>Public investment in education &amp; skills, infrastructure, R&amp;D</a:t>
            </a:r>
          </a:p>
          <a:p>
            <a:r>
              <a:rPr lang="en-GB" sz="3200" dirty="0"/>
              <a:t>Public procurement </a:t>
            </a:r>
          </a:p>
          <a:p>
            <a:r>
              <a:rPr lang="en-GB" sz="3200" dirty="0"/>
              <a:t>Macro-stabilization</a:t>
            </a:r>
          </a:p>
          <a:p>
            <a:r>
              <a:rPr lang="en-GB" sz="3200" dirty="0"/>
              <a:t>Exchange rate</a:t>
            </a:r>
          </a:p>
          <a:p>
            <a:r>
              <a:rPr lang="en-GB" sz="3200" dirty="0" err="1"/>
              <a:t>Etc</a:t>
            </a:r>
            <a:endParaRPr lang="en-GB" sz="3200" dirty="0"/>
          </a:p>
        </p:txBody>
      </p:sp>
    </p:spTree>
    <p:extLst>
      <p:ext uri="{BB962C8B-B14F-4D97-AF65-F5344CB8AC3E}">
        <p14:creationId xmlns:p14="http://schemas.microsoft.com/office/powerpoint/2010/main" val="141936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359E-A9AD-48BB-B9C7-61E0E979155F}"/>
              </a:ext>
            </a:extLst>
          </p:cNvPr>
          <p:cNvSpPr>
            <a:spLocks noGrp="1"/>
          </p:cNvSpPr>
          <p:nvPr>
            <p:ph type="title"/>
          </p:nvPr>
        </p:nvSpPr>
        <p:spPr/>
        <p:txBody>
          <a:bodyPr/>
          <a:lstStyle/>
          <a:p>
            <a:r>
              <a:rPr lang="en-GB" dirty="0"/>
              <a:t>Erik Reinert “Catching up from way behind”</a:t>
            </a:r>
          </a:p>
        </p:txBody>
      </p:sp>
      <p:sp>
        <p:nvSpPr>
          <p:cNvPr id="3" name="Content Placeholder 2">
            <a:extLst>
              <a:ext uri="{FF2B5EF4-FFF2-40B4-BE49-F238E27FC236}">
                <a16:creationId xmlns:a16="http://schemas.microsoft.com/office/drawing/2014/main" id="{898525DD-630D-4DA4-89E1-45B59E4FBC01}"/>
              </a:ext>
            </a:extLst>
          </p:cNvPr>
          <p:cNvSpPr>
            <a:spLocks noGrp="1"/>
          </p:cNvSpPr>
          <p:nvPr>
            <p:ph idx="1"/>
          </p:nvPr>
        </p:nvSpPr>
        <p:spPr/>
        <p:txBody>
          <a:bodyPr/>
          <a:lstStyle/>
          <a:p>
            <a:r>
              <a:rPr lang="en-GB" dirty="0"/>
              <a:t>In Fagerberg, J. et al (eds)  1994,  </a:t>
            </a:r>
            <a:r>
              <a:rPr lang="en-GB" i="1" dirty="0"/>
              <a:t>The Dynamics of Technology, Trade and Growth</a:t>
            </a:r>
            <a:r>
              <a:rPr lang="en-GB" dirty="0"/>
              <a:t>,  Edward Elgar.</a:t>
            </a:r>
          </a:p>
        </p:txBody>
      </p:sp>
    </p:spTree>
    <p:extLst>
      <p:ext uri="{BB962C8B-B14F-4D97-AF65-F5344CB8AC3E}">
        <p14:creationId xmlns:p14="http://schemas.microsoft.com/office/powerpoint/2010/main" val="14774415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“The present round of industrial policy will no doubt produce some modest successes – and a crop of whopping failures” (</a:t>
            </a:r>
            <a:r>
              <a:rPr lang="en-GB" i="1" dirty="0"/>
              <a:t>The Economist</a:t>
            </a:r>
            <a:r>
              <a:rPr lang="en-GB" dirty="0"/>
              <a:t>, 5 August 2010)</a:t>
            </a:r>
          </a:p>
          <a:p>
            <a:r>
              <a:rPr lang="en-GB" dirty="0"/>
              <a:t>“The most innovative entrepreneur in the 20</a:t>
            </a:r>
            <a:r>
              <a:rPr lang="en-GB" baseline="30000" dirty="0"/>
              <a:t>th</a:t>
            </a:r>
            <a:r>
              <a:rPr lang="en-GB" dirty="0"/>
              <a:t> century was the U.S. government”  (Michael Lind, author of </a:t>
            </a:r>
            <a:r>
              <a:rPr lang="en-GB" i="1" dirty="0"/>
              <a:t>Land of Promise: An Economic History of the United  States</a:t>
            </a:r>
            <a:r>
              <a:rPr lang="en-GB" dirty="0"/>
              <a:t> ) </a:t>
            </a:r>
          </a:p>
          <a:p>
            <a:r>
              <a:rPr lang="en-GB" dirty="0"/>
              <a:t> “The most effective American industrial policy has had the objective of convincing the world that America has no (effective) industrial policy” (quip among heterodox economists) </a:t>
            </a:r>
          </a:p>
          <a:p>
            <a:pPr marL="0" indent="0">
              <a:buNone/>
            </a:pPr>
            <a:endParaRPr lang="en-GB" dirty="0"/>
          </a:p>
          <a:p>
            <a:endParaRPr lang="en-GB" dirty="0"/>
          </a:p>
        </p:txBody>
      </p:sp>
    </p:spTree>
    <p:extLst>
      <p:ext uri="{BB962C8B-B14F-4D97-AF65-F5344CB8AC3E}">
        <p14:creationId xmlns:p14="http://schemas.microsoft.com/office/powerpoint/2010/main" val="2698503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Technology future &amp; employment effects</a:t>
            </a:r>
          </a:p>
        </p:txBody>
      </p:sp>
      <p:sp>
        <p:nvSpPr>
          <p:cNvPr id="3" name="Content Placeholder 2"/>
          <p:cNvSpPr>
            <a:spLocks noGrp="1"/>
          </p:cNvSpPr>
          <p:nvPr>
            <p:ph idx="1"/>
          </p:nvPr>
        </p:nvSpPr>
        <p:spPr/>
        <p:txBody>
          <a:bodyPr/>
          <a:lstStyle/>
          <a:p>
            <a:r>
              <a:rPr lang="en-GB" dirty="0"/>
              <a:t>Calum Chace, co-founder of Economic Singularity Club: “We are at the early stages of an information revolution that will have a much </a:t>
            </a:r>
            <a:r>
              <a:rPr lang="en-GB" dirty="0">
                <a:solidFill>
                  <a:schemeClr val="accent2">
                    <a:lumMod val="75000"/>
                  </a:schemeClr>
                </a:solidFill>
              </a:rPr>
              <a:t>bigger impact than all previous revolutions”.</a:t>
            </a:r>
          </a:p>
          <a:p>
            <a:r>
              <a:rPr lang="en-GB" dirty="0"/>
              <a:t>Chris Bishop, Microsoft Research, Cambridge: </a:t>
            </a:r>
            <a:r>
              <a:rPr lang="en-GB" dirty="0">
                <a:solidFill>
                  <a:schemeClr val="accent2">
                    <a:lumMod val="75000"/>
                  </a:schemeClr>
                </a:solidFill>
              </a:rPr>
              <a:t>Moore’s Law </a:t>
            </a:r>
            <a:r>
              <a:rPr lang="en-GB" dirty="0"/>
              <a:t>(which predicted exponential increase in computing power) </a:t>
            </a:r>
            <a:r>
              <a:rPr lang="en-GB" dirty="0">
                <a:solidFill>
                  <a:schemeClr val="accent2">
                    <a:lumMod val="75000"/>
                  </a:schemeClr>
                </a:solidFill>
              </a:rPr>
              <a:t>is flipping from hardware to software  (</a:t>
            </a:r>
            <a:r>
              <a:rPr lang="en-GB" dirty="0" err="1">
                <a:solidFill>
                  <a:schemeClr val="accent2">
                    <a:lumMod val="75000"/>
                  </a:schemeClr>
                </a:solidFill>
              </a:rPr>
              <a:t>eg</a:t>
            </a:r>
            <a:r>
              <a:rPr lang="en-GB" dirty="0">
                <a:solidFill>
                  <a:schemeClr val="accent2">
                    <a:lumMod val="75000"/>
                  </a:schemeClr>
                </a:solidFill>
              </a:rPr>
              <a:t> 5G) </a:t>
            </a:r>
          </a:p>
          <a:p>
            <a:endParaRPr lang="en-GB" dirty="0">
              <a:solidFill>
                <a:schemeClr val="accent2">
                  <a:lumMod val="75000"/>
                </a:schemeClr>
              </a:solidFill>
            </a:endParaRPr>
          </a:p>
          <a:p>
            <a:r>
              <a:rPr lang="en-GB" dirty="0">
                <a:solidFill>
                  <a:schemeClr val="accent2">
                    <a:lumMod val="75000"/>
                  </a:schemeClr>
                </a:solidFill>
              </a:rPr>
              <a:t>ADD  XXX</a:t>
            </a:r>
          </a:p>
          <a:p>
            <a:endParaRPr lang="en-GB" dirty="0"/>
          </a:p>
        </p:txBody>
      </p:sp>
    </p:spTree>
    <p:extLst>
      <p:ext uri="{BB962C8B-B14F-4D97-AF65-F5344CB8AC3E}">
        <p14:creationId xmlns:p14="http://schemas.microsoft.com/office/powerpoint/2010/main" val="3445642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Huawei case in UK raises unasked question </a:t>
            </a:r>
          </a:p>
        </p:txBody>
      </p:sp>
      <p:sp>
        <p:nvSpPr>
          <p:cNvPr id="3" name="Content Placeholder 2"/>
          <p:cNvSpPr>
            <a:spLocks noGrp="1"/>
          </p:cNvSpPr>
          <p:nvPr>
            <p:ph idx="1"/>
          </p:nvPr>
        </p:nvSpPr>
        <p:spPr/>
        <p:txBody>
          <a:bodyPr>
            <a:normAutofit lnSpcReduction="10000"/>
          </a:bodyPr>
          <a:lstStyle/>
          <a:p>
            <a:r>
              <a:rPr lang="en-GB" sz="2400" dirty="0"/>
              <a:t>First half of 2019: UK Cabinet in dispute as to whether to allow Huawei near UK’s 5G network. US (</a:t>
            </a:r>
            <a:r>
              <a:rPr lang="en-GB" sz="2400" dirty="0" err="1"/>
              <a:t>Pompeo</a:t>
            </a:r>
            <a:r>
              <a:rPr lang="en-GB" sz="2400" dirty="0"/>
              <a:t>) threatens to freeze UK out of its intelligence network.</a:t>
            </a:r>
          </a:p>
          <a:p>
            <a:r>
              <a:rPr lang="en-GB" sz="2400" dirty="0"/>
              <a:t>Question: why does UK not have a major telecoms equipment maker?</a:t>
            </a:r>
          </a:p>
          <a:p>
            <a:r>
              <a:rPr lang="en-GB" sz="2400" dirty="0"/>
              <a:t>Answer: it did, called General Electric Company, died a decade ago.</a:t>
            </a:r>
          </a:p>
          <a:p>
            <a:r>
              <a:rPr lang="en-GB" sz="2400" dirty="0"/>
              <a:t>In early 1980s it employed 250,000 people, made everything from X-ray machines to ships, huge in telecoms and defence electronics.  CEO Arnold Weinstock, from 1963</a:t>
            </a:r>
          </a:p>
          <a:p>
            <a:r>
              <a:rPr lang="en-GB" sz="2400" dirty="0"/>
              <a:t>Weinstock retired  1996. Replaced by an accountant &amp; a merchant-banker.</a:t>
            </a:r>
          </a:p>
          <a:p>
            <a:r>
              <a:rPr lang="en-GB" sz="2400" dirty="0"/>
              <a:t>They embarked on frenzy of wheeler-dealing. Sold &amp; bought many companies.  Bankers rushed to lend GEC (now called Marconi) money.</a:t>
            </a:r>
          </a:p>
          <a:p>
            <a:r>
              <a:rPr lang="en-GB" sz="2400" dirty="0"/>
              <a:t>Dot.com crash, 2000: Shares from £12.50 to a few pennies.</a:t>
            </a:r>
          </a:p>
          <a:p>
            <a:endParaRPr lang="en-GB" sz="3600" dirty="0"/>
          </a:p>
        </p:txBody>
      </p:sp>
    </p:spTree>
    <p:extLst>
      <p:ext uri="{BB962C8B-B14F-4D97-AF65-F5344CB8AC3E}">
        <p14:creationId xmlns:p14="http://schemas.microsoft.com/office/powerpoint/2010/main" val="4178848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Fate of GEC captures failure of UK politicians &amp; economists</a:t>
            </a:r>
          </a:p>
        </p:txBody>
      </p:sp>
      <p:sp>
        <p:nvSpPr>
          <p:cNvPr id="3" name="Content Placeholder 2"/>
          <p:cNvSpPr>
            <a:spLocks noGrp="1"/>
          </p:cNvSpPr>
          <p:nvPr>
            <p:ph idx="1"/>
          </p:nvPr>
        </p:nvSpPr>
        <p:spPr/>
        <p:txBody>
          <a:bodyPr>
            <a:noAutofit/>
          </a:bodyPr>
          <a:lstStyle/>
          <a:p>
            <a:r>
              <a:rPr lang="en-GB" sz="3200" dirty="0"/>
              <a:t>ICI and many other UK household names followed same route, obsessed with quarterly returns and with high share price</a:t>
            </a:r>
          </a:p>
          <a:p>
            <a:r>
              <a:rPr lang="en-GB" sz="3200" dirty="0"/>
              <a:t>UK politicians &amp; economists cared little for who owned major firms and what they did with them. </a:t>
            </a:r>
          </a:p>
          <a:p>
            <a:r>
              <a:rPr lang="en-GB" sz="3200" dirty="0"/>
              <a:t>Now UK has lower R&amp;D to GDP than all major western countries.</a:t>
            </a:r>
          </a:p>
          <a:p>
            <a:r>
              <a:rPr lang="en-GB" sz="3200" dirty="0"/>
              <a:t>China invests more of GDP in R&amp;D than UK does.  </a:t>
            </a:r>
            <a:r>
              <a:rPr lang="en-GB" sz="1400" dirty="0"/>
              <a:t>(Aditya </a:t>
            </a:r>
            <a:r>
              <a:rPr lang="en-GB" sz="1400" dirty="0" err="1"/>
              <a:t>Chakrabortty</a:t>
            </a:r>
            <a:r>
              <a:rPr lang="en-GB" sz="1400" dirty="0"/>
              <a:t>, 2019,  “Why does Britain need Huawei? The answer speaks volumes.”,  Journal, Guardian, 8  May ) </a:t>
            </a:r>
            <a:endParaRPr lang="en-GB" sz="3200" dirty="0"/>
          </a:p>
        </p:txBody>
      </p:sp>
    </p:spTree>
    <p:extLst>
      <p:ext uri="{BB962C8B-B14F-4D97-AF65-F5344CB8AC3E}">
        <p14:creationId xmlns:p14="http://schemas.microsoft.com/office/powerpoint/2010/main" val="40202032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err="1"/>
              <a:t>Slobalisation</a:t>
            </a:r>
            <a:r>
              <a:rPr lang="en-GB" dirty="0"/>
              <a:t>”  -- </a:t>
            </a:r>
            <a:r>
              <a:rPr lang="en-GB" i="1" dirty="0"/>
              <a:t>Economist’s </a:t>
            </a:r>
            <a:r>
              <a:rPr lang="en-GB" dirty="0"/>
              <a:t>cover Jan 26 – Feb 1, 2019</a:t>
            </a:r>
          </a:p>
        </p:txBody>
      </p:sp>
      <p:sp>
        <p:nvSpPr>
          <p:cNvPr id="3" name="Content Placeholder 2"/>
          <p:cNvSpPr>
            <a:spLocks noGrp="1"/>
          </p:cNvSpPr>
          <p:nvPr>
            <p:ph idx="1"/>
          </p:nvPr>
        </p:nvSpPr>
        <p:spPr/>
        <p:txBody>
          <a:bodyPr/>
          <a:lstStyle/>
          <a:p>
            <a:r>
              <a:rPr lang="en-GB" sz="3200" dirty="0"/>
              <a:t>Pace of economic integration b/w states has slowed since 2007, by many (not all) measures:   </a:t>
            </a:r>
            <a:r>
              <a:rPr lang="en-GB" sz="3200" dirty="0" err="1"/>
              <a:t>eg</a:t>
            </a:r>
            <a:r>
              <a:rPr lang="en-GB" sz="3200" dirty="0"/>
              <a:t>.  International trade / world GDP; FDI / world GDP; cross-border bank loans / world GDP.  </a:t>
            </a:r>
          </a:p>
          <a:p>
            <a:r>
              <a:rPr lang="en-GB" sz="3200" dirty="0"/>
              <a:t>The number of “emerging economies” growing faster than “rich world” has fallen sharply since 2008</a:t>
            </a:r>
          </a:p>
          <a:p>
            <a:r>
              <a:rPr lang="en-GB" sz="3200" dirty="0"/>
              <a:t>But,  volume of data crossing borders increased 64 times, 2008 – 2018</a:t>
            </a:r>
          </a:p>
          <a:p>
            <a:endParaRPr lang="en-GB" dirty="0"/>
          </a:p>
        </p:txBody>
      </p:sp>
    </p:spTree>
    <p:extLst>
      <p:ext uri="{BB962C8B-B14F-4D97-AF65-F5344CB8AC3E}">
        <p14:creationId xmlns:p14="http://schemas.microsoft.com/office/powerpoint/2010/main" val="23584983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World increasingly divided into semi-closed “economic-trade” blocs; </a:t>
            </a:r>
            <a:r>
              <a:rPr lang="en-GB" dirty="0">
                <a:solidFill>
                  <a:schemeClr val="accent2">
                    <a:lumMod val="75000"/>
                  </a:schemeClr>
                </a:solidFill>
              </a:rPr>
              <a:t>regional </a:t>
            </a:r>
            <a:r>
              <a:rPr lang="en-GB" dirty="0"/>
              <a:t>value chains</a:t>
            </a:r>
          </a:p>
        </p:txBody>
      </p:sp>
      <p:sp>
        <p:nvSpPr>
          <p:cNvPr id="3" name="Content Placeholder 2"/>
          <p:cNvSpPr>
            <a:spLocks noGrp="1"/>
          </p:cNvSpPr>
          <p:nvPr>
            <p:ph idx="1"/>
          </p:nvPr>
        </p:nvSpPr>
        <p:spPr/>
        <p:txBody>
          <a:bodyPr>
            <a:normAutofit/>
          </a:bodyPr>
          <a:lstStyle/>
          <a:p>
            <a:r>
              <a:rPr lang="en-GB" dirty="0"/>
              <a:t>Made In China 2025  part of larger trend: countries grouping themselves by geography, economics &amp; politics. </a:t>
            </a:r>
          </a:p>
          <a:p>
            <a:r>
              <a:rPr lang="en-GB" dirty="0"/>
              <a:t>The blocs / alliances aim to develop production value-added chains </a:t>
            </a:r>
            <a:r>
              <a:rPr lang="en-GB" dirty="0">
                <a:solidFill>
                  <a:schemeClr val="accent2">
                    <a:lumMod val="75000"/>
                  </a:schemeClr>
                </a:solidFill>
              </a:rPr>
              <a:t>protected from outside competition BY STANDARDS AND RULES </a:t>
            </a:r>
            <a:r>
              <a:rPr lang="en-GB" dirty="0"/>
              <a:t>which discriminate against outsiders, which makes break-in by outsiders difficult. </a:t>
            </a:r>
          </a:p>
          <a:p>
            <a:r>
              <a:rPr lang="en-GB" dirty="0"/>
              <a:t>In addition to Made in China 2025: Russia’s National Technology Initiative, 2016;   TPP;  TTIP;  EU Single Market; India increasingly restricting entry of foreign digital firms (</a:t>
            </a:r>
            <a:r>
              <a:rPr lang="en-GB" dirty="0" err="1"/>
              <a:t>eg</a:t>
            </a:r>
            <a:r>
              <a:rPr lang="en-GB" dirty="0"/>
              <a:t> Amazon) &amp; traditional retailers (</a:t>
            </a:r>
            <a:r>
              <a:rPr lang="en-GB" dirty="0" err="1"/>
              <a:t>eg</a:t>
            </a:r>
            <a:r>
              <a:rPr lang="en-GB" dirty="0"/>
              <a:t> Walmart), to prevent western dominance of e-commerce </a:t>
            </a:r>
          </a:p>
        </p:txBody>
      </p:sp>
    </p:spTree>
    <p:extLst>
      <p:ext uri="{BB962C8B-B14F-4D97-AF65-F5344CB8AC3E}">
        <p14:creationId xmlns:p14="http://schemas.microsoft.com/office/powerpoint/2010/main" val="3343645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IMF and IP ?</a:t>
            </a:r>
          </a:p>
        </p:txBody>
      </p:sp>
      <p:sp>
        <p:nvSpPr>
          <p:cNvPr id="3" name="Content Placeholder 2"/>
          <p:cNvSpPr>
            <a:spLocks noGrp="1"/>
          </p:cNvSpPr>
          <p:nvPr>
            <p:ph idx="1"/>
          </p:nvPr>
        </p:nvSpPr>
        <p:spPr/>
        <p:txBody>
          <a:bodyPr/>
          <a:lstStyle/>
          <a:p>
            <a:r>
              <a:rPr lang="en-GB" dirty="0"/>
              <a:t>IMF  research reports (</a:t>
            </a:r>
            <a:r>
              <a:rPr lang="en-GB" dirty="0" err="1"/>
              <a:t>eg</a:t>
            </a:r>
            <a:r>
              <a:rPr lang="en-GB" dirty="0"/>
              <a:t> by Jonathon </a:t>
            </a:r>
            <a:r>
              <a:rPr lang="en-GB" dirty="0" err="1"/>
              <a:t>Ostry</a:t>
            </a:r>
            <a:r>
              <a:rPr lang="en-GB" dirty="0"/>
              <a:t>  et al.  )  have cautiously endorsed the use of capital controls in certain circumstances, and cautiously endorsed measures to reduce not just poverty but Y inequality.  </a:t>
            </a:r>
          </a:p>
          <a:p>
            <a:r>
              <a:rPr lang="en-GB" dirty="0"/>
              <a:t>But no mention of industrial policy.  Implicitly, IMF opposed. </a:t>
            </a:r>
          </a:p>
          <a:p>
            <a:r>
              <a:rPr lang="en-GB" dirty="0"/>
              <a:t>See Ilene Grabel, 2017,  When Things Don’t Fall Apart</a:t>
            </a:r>
          </a:p>
        </p:txBody>
      </p:sp>
    </p:spTree>
    <p:extLst>
      <p:ext uri="{BB962C8B-B14F-4D97-AF65-F5344CB8AC3E}">
        <p14:creationId xmlns:p14="http://schemas.microsoft.com/office/powerpoint/2010/main" val="4977199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Globalizing mission of UK’s top civil servant</a:t>
            </a:r>
          </a:p>
        </p:txBody>
      </p:sp>
      <p:sp>
        <p:nvSpPr>
          <p:cNvPr id="3" name="Content Placeholder 2"/>
          <p:cNvSpPr>
            <a:spLocks noGrp="1"/>
          </p:cNvSpPr>
          <p:nvPr>
            <p:ph idx="1"/>
          </p:nvPr>
        </p:nvSpPr>
        <p:spPr/>
        <p:txBody>
          <a:bodyPr/>
          <a:lstStyle/>
          <a:p>
            <a:r>
              <a:rPr lang="en-GB" dirty="0"/>
              <a:t>Gus O’Donnell, 2011, quoted in </a:t>
            </a:r>
            <a:r>
              <a:rPr lang="en-GB" dirty="0" err="1"/>
              <a:t>Goodhart</a:t>
            </a:r>
            <a:r>
              <a:rPr lang="en-GB" dirty="0"/>
              <a:t> 2018, 15. O’Donnell at the time was Cabinet Secretary, the most senior civil servant in Britain.</a:t>
            </a:r>
          </a:p>
          <a:p>
            <a:endParaRPr lang="en-GB" dirty="0"/>
          </a:p>
          <a:p>
            <a:r>
              <a:rPr lang="en-GB" dirty="0"/>
              <a:t>“When I was at the Treasury I argued for the most open door possible to immigration … </a:t>
            </a:r>
            <a:r>
              <a:rPr lang="en-GB" dirty="0">
                <a:solidFill>
                  <a:schemeClr val="accent2">
                    <a:lumMod val="75000"/>
                  </a:schemeClr>
                </a:solidFill>
              </a:rPr>
              <a:t>I think it’s my job to maximize global welfare not national welfare.”</a:t>
            </a:r>
          </a:p>
        </p:txBody>
      </p:sp>
    </p:spTree>
    <p:extLst>
      <p:ext uri="{BB962C8B-B14F-4D97-AF65-F5344CB8AC3E}">
        <p14:creationId xmlns:p14="http://schemas.microsoft.com/office/powerpoint/2010/main" val="31922392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a:t>
            </a:r>
            <a:r>
              <a:rPr lang="en-GB" dirty="0" err="1"/>
              <a:t>govts</a:t>
            </a:r>
            <a:r>
              <a:rPr lang="en-GB" dirty="0"/>
              <a:t> long hostile to IP</a:t>
            </a:r>
          </a:p>
        </p:txBody>
      </p:sp>
      <p:sp>
        <p:nvSpPr>
          <p:cNvPr id="3" name="Content Placeholder 2"/>
          <p:cNvSpPr>
            <a:spLocks noGrp="1"/>
          </p:cNvSpPr>
          <p:nvPr>
            <p:ph idx="1"/>
          </p:nvPr>
        </p:nvSpPr>
        <p:spPr/>
        <p:txBody>
          <a:bodyPr>
            <a:normAutofit fontScale="70000" lnSpcReduction="20000"/>
          </a:bodyPr>
          <a:lstStyle/>
          <a:p>
            <a:r>
              <a:rPr lang="en-GB" dirty="0"/>
              <a:t>British government has never had effective IP agency (</a:t>
            </a:r>
            <a:r>
              <a:rPr lang="en-GB" dirty="0" err="1"/>
              <a:t>eg</a:t>
            </a:r>
            <a:r>
              <a:rPr lang="en-GB" dirty="0"/>
              <a:t> even remotely comparable to East Asian ones).  </a:t>
            </a:r>
          </a:p>
          <a:p>
            <a:r>
              <a:rPr lang="en-GB" dirty="0"/>
              <a:t>Conservative governments ideologically opposed: </a:t>
            </a:r>
            <a:r>
              <a:rPr lang="en-GB" dirty="0" err="1"/>
              <a:t>eg</a:t>
            </a:r>
            <a:r>
              <a:rPr lang="en-GB" dirty="0"/>
              <a:t> Thatcher </a:t>
            </a:r>
            <a:r>
              <a:rPr lang="en-GB" dirty="0" err="1"/>
              <a:t>govt</a:t>
            </a:r>
            <a:r>
              <a:rPr lang="en-GB" dirty="0"/>
              <a:t> (1979 – 91) preached free markets &amp; privatisation, cut back sector- and place-based interventions</a:t>
            </a:r>
          </a:p>
          <a:p>
            <a:r>
              <a:rPr lang="en-GB" dirty="0">
                <a:solidFill>
                  <a:schemeClr val="accent2">
                    <a:lumMod val="75000"/>
                  </a:schemeClr>
                </a:solidFill>
              </a:rPr>
              <a:t>Culture of UK Treasury</a:t>
            </a:r>
            <a:r>
              <a:rPr lang="en-GB" dirty="0"/>
              <a:t>: “If a policy proposal is being discussed &amp; someone says it will cause ‘price distortions’ it is almost dead in the water” (personal communication from insider, 2014). </a:t>
            </a:r>
          </a:p>
          <a:p>
            <a:r>
              <a:rPr lang="en-GB" dirty="0"/>
              <a:t>But even when UK </a:t>
            </a:r>
            <a:r>
              <a:rPr lang="en-GB" dirty="0" err="1"/>
              <a:t>govt</a:t>
            </a:r>
            <a:r>
              <a:rPr lang="en-GB" dirty="0"/>
              <a:t> said it was committed to industrial strategy, there has been no commitment to actually FINANCE &amp; IMPLEMENT a long-term and overarching modern industrial strategy.  </a:t>
            </a:r>
          </a:p>
          <a:p>
            <a:r>
              <a:rPr lang="en-GB" dirty="0">
                <a:solidFill>
                  <a:schemeClr val="accent2">
                    <a:lumMod val="75000"/>
                  </a:schemeClr>
                </a:solidFill>
              </a:rPr>
              <a:t> Eg  in past 10 years, the department meant to be in charge of industrial strategy has changed its name 4 times !    </a:t>
            </a:r>
          </a:p>
          <a:p>
            <a:r>
              <a:rPr lang="en-GB" dirty="0"/>
              <a:t>“The UK’s industrial strategy has long been fragmented and mercurial, with teams in different government departments often working separately, and regular re-branding or changing of business policies. This creates uncertainty for investors.” (LSE Business Review, 2017, “Towards a modern UK industrial strategy”)</a:t>
            </a:r>
          </a:p>
          <a:p>
            <a:r>
              <a:rPr lang="en-GB" sz="1600" u="sng" dirty="0">
                <a:hlinkClick r:id="rId2"/>
              </a:rPr>
              <a:t>http://eprints.lse.ac.uk/87050/1/businessreview-2017-09-19-towards-a-modern-uk-industrial_Repost.pdf</a:t>
            </a:r>
            <a:r>
              <a:rPr lang="en-GB" sz="1600" dirty="0"/>
              <a:t> </a:t>
            </a:r>
          </a:p>
          <a:p>
            <a:endParaRPr lang="en-GB" dirty="0"/>
          </a:p>
          <a:p>
            <a:endParaRPr lang="en-GB" dirty="0"/>
          </a:p>
          <a:p>
            <a:endParaRPr lang="en-GB" dirty="0"/>
          </a:p>
        </p:txBody>
      </p:sp>
    </p:spTree>
    <p:extLst>
      <p:ext uri="{BB962C8B-B14F-4D97-AF65-F5344CB8AC3E}">
        <p14:creationId xmlns:p14="http://schemas.microsoft.com/office/powerpoint/2010/main" val="19795837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IP:  types  </a:t>
            </a:r>
          </a:p>
        </p:txBody>
      </p:sp>
      <p:sp>
        <p:nvSpPr>
          <p:cNvPr id="3" name="Content Placeholder 2"/>
          <p:cNvSpPr>
            <a:spLocks noGrp="1"/>
          </p:cNvSpPr>
          <p:nvPr>
            <p:ph idx="1"/>
          </p:nvPr>
        </p:nvSpPr>
        <p:spPr/>
        <p:txBody>
          <a:bodyPr>
            <a:normAutofit/>
          </a:bodyPr>
          <a:lstStyle/>
          <a:p>
            <a:r>
              <a:rPr lang="en-GB" sz="3600" dirty="0"/>
              <a:t>(4) Differentiate b/w</a:t>
            </a:r>
          </a:p>
          <a:p>
            <a:r>
              <a:rPr lang="en-GB" sz="3600" dirty="0"/>
              <a:t> IP targeted at high-performance / high-growth sectors like aerospace and pharmaceuticals; </a:t>
            </a:r>
          </a:p>
          <a:p>
            <a:r>
              <a:rPr lang="en-GB" sz="3600" dirty="0"/>
              <a:t>and low productivity sectors like retail, hotels, and administrative services which employ large share of the workforce and face obstacles to growth (</a:t>
            </a:r>
            <a:r>
              <a:rPr lang="en-GB" sz="3600" dirty="0" err="1"/>
              <a:t>eg</a:t>
            </a:r>
            <a:r>
              <a:rPr lang="en-GB" sz="3600" dirty="0"/>
              <a:t> obstacles to investment in technology, in skills)</a:t>
            </a:r>
          </a:p>
        </p:txBody>
      </p:sp>
    </p:spTree>
    <p:extLst>
      <p:ext uri="{BB962C8B-B14F-4D97-AF65-F5344CB8AC3E}">
        <p14:creationId xmlns:p14="http://schemas.microsoft.com/office/powerpoint/2010/main" val="258776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7EC9-B88A-49C3-A490-3AB7D7E42BF6}"/>
              </a:ext>
            </a:extLst>
          </p:cNvPr>
          <p:cNvSpPr>
            <a:spLocks noGrp="1"/>
          </p:cNvSpPr>
          <p:nvPr>
            <p:ph type="title"/>
          </p:nvPr>
        </p:nvSpPr>
        <p:spPr/>
        <p:txBody>
          <a:bodyPr/>
          <a:lstStyle/>
          <a:p>
            <a:r>
              <a:rPr lang="en-GB" dirty="0"/>
              <a:t>Example:  England in 15</a:t>
            </a:r>
            <a:r>
              <a:rPr lang="en-GB" baseline="30000" dirty="0"/>
              <a:t>th</a:t>
            </a:r>
            <a:r>
              <a:rPr lang="en-GB" dirty="0"/>
              <a:t> century, &amp; later</a:t>
            </a:r>
          </a:p>
        </p:txBody>
      </p:sp>
      <p:sp>
        <p:nvSpPr>
          <p:cNvPr id="3" name="Content Placeholder 2">
            <a:extLst>
              <a:ext uri="{FF2B5EF4-FFF2-40B4-BE49-F238E27FC236}">
                <a16:creationId xmlns:a16="http://schemas.microsoft.com/office/drawing/2014/main" id="{28DF568F-4291-4162-8924-22D3FC4A1AB9}"/>
              </a:ext>
            </a:extLst>
          </p:cNvPr>
          <p:cNvSpPr>
            <a:spLocks noGrp="1"/>
          </p:cNvSpPr>
          <p:nvPr>
            <p:ph idx="1"/>
          </p:nvPr>
        </p:nvSpPr>
        <p:spPr/>
        <p:txBody>
          <a:bodyPr>
            <a:normAutofit fontScale="92500" lnSpcReduction="20000"/>
          </a:bodyPr>
          <a:lstStyle/>
          <a:p>
            <a:r>
              <a:rPr lang="en-GB" dirty="0"/>
              <a:t>England, 15</a:t>
            </a:r>
            <a:r>
              <a:rPr lang="en-GB" baseline="30000" dirty="0"/>
              <a:t>th</a:t>
            </a:r>
            <a:r>
              <a:rPr lang="en-GB" dirty="0"/>
              <a:t> century, major export, raw wool to Burgundy </a:t>
            </a:r>
            <a:r>
              <a:rPr lang="en-GB" dirty="0">
                <a:sym typeface="Wingdings" panose="05000000000000000000" pitchFamily="2" charset="2"/>
              </a:rPr>
              <a:t> cloth (the “high quality” activity of the time)</a:t>
            </a:r>
          </a:p>
          <a:p>
            <a:r>
              <a:rPr lang="en-GB" dirty="0">
                <a:sym typeface="Wingdings" panose="05000000000000000000" pitchFamily="2" charset="2"/>
              </a:rPr>
              <a:t>1485 Henry VII became king (after living in Burgundy). Wanted to boost woollen cloth making in England. Started with </a:t>
            </a:r>
            <a:r>
              <a:rPr lang="en-GB" b="1" dirty="0">
                <a:sym typeface="Wingdings" panose="05000000000000000000" pitchFamily="2" charset="2"/>
              </a:rPr>
              <a:t>import substitution</a:t>
            </a:r>
            <a:r>
              <a:rPr lang="en-GB" dirty="0">
                <a:sym typeface="Wingdings" panose="05000000000000000000" pitchFamily="2" charset="2"/>
              </a:rPr>
              <a:t>: tariffs on wool cloth imports; state subsidies to pay for import of foreign textile workers; state subsidies to businessmen establishing textile manufacturing firms. Once sufficient domestic capacity, </a:t>
            </a:r>
            <a:r>
              <a:rPr lang="en-GB" b="1" dirty="0">
                <a:sym typeface="Wingdings" panose="05000000000000000000" pitchFamily="2" charset="2"/>
              </a:rPr>
              <a:t>export of raw wool prohibited</a:t>
            </a:r>
            <a:r>
              <a:rPr lang="en-GB" dirty="0">
                <a:sym typeface="Wingdings" panose="05000000000000000000" pitchFamily="2" charset="2"/>
              </a:rPr>
              <a:t> !  Meanwhile Henry’s govt became the most “business friendly” govt in Europe ! </a:t>
            </a:r>
          </a:p>
          <a:p>
            <a:r>
              <a:rPr lang="en-GB" dirty="0">
                <a:sym typeface="Wingdings" panose="05000000000000000000" pitchFamily="2" charset="2"/>
              </a:rPr>
              <a:t>1699: England prohibited prosperous Irish woollen industry</a:t>
            </a:r>
          </a:p>
          <a:p>
            <a:r>
              <a:rPr lang="en-GB" dirty="0">
                <a:sym typeface="Wingdings" panose="05000000000000000000" pitchFamily="2" charset="2"/>
              </a:rPr>
              <a:t>1814: East India Co. closed cotton textile industry in India</a:t>
            </a:r>
          </a:p>
          <a:p>
            <a:r>
              <a:rPr lang="en-GB" dirty="0">
                <a:sym typeface="Wingdings" panose="05000000000000000000" pitchFamily="2" charset="2"/>
              </a:rPr>
              <a:t>Till 1843 British govt prohibited export of machinery</a:t>
            </a:r>
          </a:p>
          <a:p>
            <a:endParaRPr lang="en-GB" dirty="0"/>
          </a:p>
        </p:txBody>
      </p:sp>
    </p:spTree>
    <p:extLst>
      <p:ext uri="{BB962C8B-B14F-4D97-AF65-F5344CB8AC3E}">
        <p14:creationId xmlns:p14="http://schemas.microsoft.com/office/powerpoint/2010/main" val="24555267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Distribution of authority within the state</a:t>
            </a:r>
          </a:p>
        </p:txBody>
      </p:sp>
      <p:sp>
        <p:nvSpPr>
          <p:cNvPr id="3" name="Content Placeholder 2"/>
          <p:cNvSpPr>
            <a:spLocks noGrp="1"/>
          </p:cNvSpPr>
          <p:nvPr>
            <p:ph idx="1"/>
          </p:nvPr>
        </p:nvSpPr>
        <p:spPr/>
        <p:txBody>
          <a:bodyPr/>
          <a:lstStyle/>
          <a:p>
            <a:r>
              <a:rPr lang="en-GB" dirty="0"/>
              <a:t>Think of 2 axes:  horizontal concentration of authority (</a:t>
            </a:r>
            <a:r>
              <a:rPr lang="en-GB" dirty="0" err="1"/>
              <a:t>eg</a:t>
            </a:r>
            <a:r>
              <a:rPr lang="en-GB" dirty="0"/>
              <a:t> between ministries); &amp; vertical concentration (</a:t>
            </a:r>
            <a:r>
              <a:rPr lang="en-GB" dirty="0" err="1"/>
              <a:t>eg</a:t>
            </a:r>
            <a:r>
              <a:rPr lang="en-GB" dirty="0"/>
              <a:t> within ministries &amp; b/w national &amp; local government)</a:t>
            </a:r>
          </a:p>
          <a:p>
            <a:r>
              <a:rPr lang="en-GB" dirty="0"/>
              <a:t>East Asian states during fast growth eras (</a:t>
            </a:r>
            <a:r>
              <a:rPr lang="en-GB" dirty="0" err="1"/>
              <a:t>Jpn</a:t>
            </a:r>
            <a:r>
              <a:rPr lang="en-GB" dirty="0"/>
              <a:t>, SK, Taiwan, </a:t>
            </a:r>
            <a:r>
              <a:rPr lang="en-GB" dirty="0" err="1"/>
              <a:t>S’pore</a:t>
            </a:r>
            <a:r>
              <a:rPr lang="en-GB" dirty="0"/>
              <a:t>): high concentration of authority on 	BOTH  dimensions  </a:t>
            </a:r>
          </a:p>
          <a:p>
            <a:r>
              <a:rPr lang="en-GB" dirty="0"/>
              <a:t>Greek state: low concentration on both</a:t>
            </a:r>
          </a:p>
          <a:p>
            <a:r>
              <a:rPr lang="en-GB" dirty="0"/>
              <a:t>US state: in between</a:t>
            </a:r>
          </a:p>
        </p:txBody>
      </p:sp>
    </p:spTree>
    <p:extLst>
      <p:ext uri="{BB962C8B-B14F-4D97-AF65-F5344CB8AC3E}">
        <p14:creationId xmlns:p14="http://schemas.microsoft.com/office/powerpoint/2010/main" val="11166689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Epistemological basis of economists’ aversion to IP</a:t>
            </a:r>
          </a:p>
        </p:txBody>
      </p:sp>
      <p:sp>
        <p:nvSpPr>
          <p:cNvPr id="3" name="Content Placeholder 2"/>
          <p:cNvSpPr>
            <a:spLocks noGrp="1"/>
          </p:cNvSpPr>
          <p:nvPr>
            <p:ph idx="1"/>
          </p:nvPr>
        </p:nvSpPr>
        <p:spPr/>
        <p:txBody>
          <a:bodyPr>
            <a:normAutofit fontScale="92500"/>
          </a:bodyPr>
          <a:lstStyle/>
          <a:p>
            <a:r>
              <a:rPr lang="en-GB" sz="4000" dirty="0"/>
              <a:t>Economists not good at planning long-term and preparing for major disruptions, b/c think in terms of </a:t>
            </a:r>
            <a:r>
              <a:rPr lang="en-GB" sz="4000" dirty="0">
                <a:solidFill>
                  <a:schemeClr val="accent2">
                    <a:lumMod val="75000"/>
                  </a:schemeClr>
                </a:solidFill>
              </a:rPr>
              <a:t>CURVES</a:t>
            </a:r>
            <a:r>
              <a:rPr lang="en-GB" sz="4000" dirty="0"/>
              <a:t>  </a:t>
            </a:r>
          </a:p>
          <a:p>
            <a:r>
              <a:rPr lang="en-GB" sz="4000" dirty="0"/>
              <a:t>Cannot analyse a world of  STEP-changes  </a:t>
            </a:r>
          </a:p>
          <a:p>
            <a:r>
              <a:rPr lang="en-GB" sz="4000" dirty="0"/>
              <a:t> Alfred Marshall:  “Nature does not make JUMPS”</a:t>
            </a:r>
          </a:p>
          <a:p>
            <a:r>
              <a:rPr lang="en-GB" sz="4000" dirty="0"/>
              <a:t>Hence </a:t>
            </a:r>
            <a:r>
              <a:rPr lang="en-GB" sz="4000" dirty="0" err="1"/>
              <a:t>ecsts</a:t>
            </a:r>
            <a:r>
              <a:rPr lang="en-GB" sz="4000" dirty="0"/>
              <a:t> lost opportunity to lead fight against climate change</a:t>
            </a:r>
          </a:p>
          <a:p>
            <a:endParaRPr lang="en-GB" dirty="0"/>
          </a:p>
        </p:txBody>
      </p:sp>
    </p:spTree>
    <p:extLst>
      <p:ext uri="{BB962C8B-B14F-4D97-AF65-F5344CB8AC3E}">
        <p14:creationId xmlns:p14="http://schemas.microsoft.com/office/powerpoint/2010/main" val="1912916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DF90-1C5F-4CB6-953C-3E458C412A1B}"/>
              </a:ext>
            </a:extLst>
          </p:cNvPr>
          <p:cNvSpPr>
            <a:spLocks noGrp="1"/>
          </p:cNvSpPr>
          <p:nvPr>
            <p:ph type="title"/>
          </p:nvPr>
        </p:nvSpPr>
        <p:spPr/>
        <p:txBody>
          <a:bodyPr/>
          <a:lstStyle/>
          <a:p>
            <a:r>
              <a:rPr lang="en-GB" dirty="0"/>
              <a:t>Example: USA from late 18</a:t>
            </a:r>
            <a:r>
              <a:rPr lang="en-GB" baseline="30000" dirty="0"/>
              <a:t>th</a:t>
            </a:r>
            <a:r>
              <a:rPr lang="en-GB" dirty="0"/>
              <a:t> century</a:t>
            </a:r>
          </a:p>
        </p:txBody>
      </p:sp>
      <p:sp>
        <p:nvSpPr>
          <p:cNvPr id="3" name="Content Placeholder 2">
            <a:extLst>
              <a:ext uri="{FF2B5EF4-FFF2-40B4-BE49-F238E27FC236}">
                <a16:creationId xmlns:a16="http://schemas.microsoft.com/office/drawing/2014/main" id="{3D0FEF83-5E15-4188-8201-D1AA31A9FDCE}"/>
              </a:ext>
            </a:extLst>
          </p:cNvPr>
          <p:cNvSpPr>
            <a:spLocks noGrp="1"/>
          </p:cNvSpPr>
          <p:nvPr>
            <p:ph idx="1"/>
          </p:nvPr>
        </p:nvSpPr>
        <p:spPr/>
        <p:txBody>
          <a:bodyPr/>
          <a:lstStyle/>
          <a:p>
            <a:r>
              <a:rPr lang="en-GB" dirty="0"/>
              <a:t>Alexander Hamilton, 1791</a:t>
            </a:r>
          </a:p>
          <a:p>
            <a:r>
              <a:rPr lang="en-GB" dirty="0"/>
              <a:t>Post-Second World War presidents, including Kennedy, endorsed a role for the state in allocating capital.  </a:t>
            </a:r>
          </a:p>
          <a:p>
            <a:r>
              <a:rPr lang="en-GB" dirty="0"/>
              <a:t>Public agencies like the Defence Advanced Research Projects Agency, National institutes of Health, National Institute of Standards and Technology, and the Central Intelligence Agency, and many more, have actively shaped the production structure.  </a:t>
            </a:r>
          </a:p>
          <a:p>
            <a:r>
              <a:rPr lang="en-GB" dirty="0"/>
              <a:t>Michael Lind, author of </a:t>
            </a:r>
            <a:r>
              <a:rPr lang="en-GB" i="1" dirty="0"/>
              <a:t>Land of Promise: An Economic History of the United States:  </a:t>
            </a:r>
            <a:r>
              <a:rPr lang="en-GB" b="1" dirty="0"/>
              <a:t>“The most innovative entrepreneur in the twentieth century was the U.S. government.”</a:t>
            </a:r>
          </a:p>
          <a:p>
            <a:endParaRPr lang="en-GB" dirty="0"/>
          </a:p>
        </p:txBody>
      </p:sp>
    </p:spTree>
    <p:extLst>
      <p:ext uri="{BB962C8B-B14F-4D97-AF65-F5344CB8AC3E}">
        <p14:creationId xmlns:p14="http://schemas.microsoft.com/office/powerpoint/2010/main" val="206187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B85FA-945C-4157-8BD4-9424BF1BF801}"/>
              </a:ext>
            </a:extLst>
          </p:cNvPr>
          <p:cNvSpPr>
            <a:spLocks noGrp="1"/>
          </p:cNvSpPr>
          <p:nvPr>
            <p:ph type="title"/>
          </p:nvPr>
        </p:nvSpPr>
        <p:spPr/>
        <p:txBody>
          <a:bodyPr/>
          <a:lstStyle/>
          <a:p>
            <a:r>
              <a:rPr lang="en-GB" dirty="0"/>
              <a:t>PART </a:t>
            </a:r>
            <a:r>
              <a:rPr lang="en-GB" b="1" dirty="0"/>
              <a:t>TWO</a:t>
            </a:r>
            <a:r>
              <a:rPr lang="en-GB" dirty="0"/>
              <a:t>:  DISAPPEARANCE OF INDUSTRIAL POLICY  </a:t>
            </a:r>
          </a:p>
        </p:txBody>
      </p:sp>
    </p:spTree>
    <p:extLst>
      <p:ext uri="{BB962C8B-B14F-4D97-AF65-F5344CB8AC3E}">
        <p14:creationId xmlns:p14="http://schemas.microsoft.com/office/powerpoint/2010/main" val="105133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Seems </a:t>
            </a:r>
            <a:r>
              <a:rPr lang="en-GB" b="1" dirty="0"/>
              <a:t>obvious</a:t>
            </a:r>
            <a:r>
              <a:rPr lang="en-GB" dirty="0"/>
              <a:t> that econ </a:t>
            </a:r>
            <a:r>
              <a:rPr lang="en-GB" dirty="0" err="1"/>
              <a:t>devt</a:t>
            </a:r>
            <a:r>
              <a:rPr lang="en-GB" dirty="0"/>
              <a:t> is “activity specific”, some activities better than others,  but … </a:t>
            </a:r>
          </a:p>
        </p:txBody>
      </p:sp>
      <p:sp>
        <p:nvSpPr>
          <p:cNvPr id="3" name="Content Placeholder 2"/>
          <p:cNvSpPr>
            <a:spLocks noGrp="1"/>
          </p:cNvSpPr>
          <p:nvPr>
            <p:ph idx="1"/>
          </p:nvPr>
        </p:nvSpPr>
        <p:spPr/>
        <p:txBody>
          <a:bodyPr>
            <a:normAutofit/>
          </a:bodyPr>
          <a:lstStyle/>
          <a:p>
            <a:r>
              <a:rPr lang="en-GB" sz="3600" dirty="0"/>
              <a:t>Largely ignored in neoclassical economics</a:t>
            </a:r>
          </a:p>
          <a:p>
            <a:r>
              <a:rPr lang="en-GB" sz="3600" dirty="0" err="1"/>
              <a:t>Eg</a:t>
            </a:r>
            <a:r>
              <a:rPr lang="en-GB" sz="3600" dirty="0"/>
              <a:t>  Ricardo theory of comparative advantage</a:t>
            </a:r>
          </a:p>
        </p:txBody>
      </p:sp>
    </p:spTree>
    <p:extLst>
      <p:ext uri="{BB962C8B-B14F-4D97-AF65-F5344CB8AC3E}">
        <p14:creationId xmlns:p14="http://schemas.microsoft.com/office/powerpoint/2010/main" val="422001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24845</TotalTime>
  <Words>5159</Words>
  <Application>Microsoft Office PowerPoint</Application>
  <PresentationFormat>Widescreen</PresentationFormat>
  <Paragraphs>258</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The (uncertain) comeback of industrial policy (IP)</vt:lpstr>
      <vt:lpstr>PART ONE:  WHAT IS “INDUSTRIAL POLICY” ?</vt:lpstr>
      <vt:lpstr>Industrial policy (IP) goes beyond “economy-wide” measures</vt:lpstr>
      <vt:lpstr>That is, economic development is activity-specific </vt:lpstr>
      <vt:lpstr>Erik Reinert “Catching up from way behind”</vt:lpstr>
      <vt:lpstr>Example:  England in 15th century, &amp; later</vt:lpstr>
      <vt:lpstr>Example: USA from late 18th century</vt:lpstr>
      <vt:lpstr>PART TWO:  DISAPPEARANCE OF INDUSTRIAL POLICY  </vt:lpstr>
      <vt:lpstr>Seems obvious that econ devt is “activity specific”, some activities better than others,  but … </vt:lpstr>
      <vt:lpstr>Note the irony !  USA invented modern IP, but … </vt:lpstr>
      <vt:lpstr>Since 1980, widespread (western) consensus that “govt cannot/must not pick winners”</vt:lpstr>
      <vt:lpstr>KEY POINT: “INDUSTRIAL POLICY” = TOXIC PHRASE</vt:lpstr>
      <vt:lpstr>Neoclassical rationale for opposition: “govt failure” typically &gt;&gt; “market failure”</vt:lpstr>
      <vt:lpstr>Theories of “govt failure” are rationalizations for underlying neoliberal ideology </vt:lpstr>
      <vt:lpstr>PART THREE: THE (APPARENT) RECENT COMEBACK OF IP as “something we must do”</vt:lpstr>
      <vt:lpstr>Financial Times editorial, “US shd drop concerns around state planning”  (25 Aug 2019) </vt:lpstr>
      <vt:lpstr>More on the (apparent) comeback of IP …</vt:lpstr>
      <vt:lpstr>“German industrial policy comes back to the fore”, Financial Times, 6 Feb 2019 </vt:lpstr>
      <vt:lpstr>“German minister calls for fund to counter foreign takeovers”, Financial Times  5 Feb 19 </vt:lpstr>
      <vt:lpstr>“Germany Moves From ‘Bystander to Shaper’ With Industrial Shift”, Bloomberg, 5 Feb 2019</vt:lpstr>
      <vt:lpstr>EU’s new industrial policy strategy, Sept 2017</vt:lpstr>
      <vt:lpstr>European think tanks are buzzing over IP</vt:lpstr>
      <vt:lpstr>UK  IP  report</vt:lpstr>
      <vt:lpstr>“Military equipment: UK set to become ‘minor player’ in defence export mkt due to weak IP”, FT 7/2/19</vt:lpstr>
      <vt:lpstr>PART FOUR: DON’T TAKE AT FACE VALUE: STILL LOTS OF OPPOSITION TO IP</vt:lpstr>
      <vt:lpstr>German opposition to new industrial strategy</vt:lpstr>
      <vt:lpstr>“German minister calls for fund to counter foreign takeovers…”: opposition </vt:lpstr>
      <vt:lpstr>OECD senior management’s hostility to IP</vt:lpstr>
      <vt:lpstr>WB hostility to IP: response to chief economist Justin Yifu Lin</vt:lpstr>
      <vt:lpstr>The two IMF officials who wrote “The return of the policy that shall not be named: …”</vt:lpstr>
      <vt:lpstr>PART FIVE: Why the renewed interest in IP ? New &amp; serious challenges to western states</vt:lpstr>
      <vt:lpstr> (1) Elite fractions worried about “globalised capitalism”:  eg  DAVOS ,  2019</vt:lpstr>
      <vt:lpstr>Rise of “authoritarian populism”: Trump, Orban, AfD, white supremacists, et al.</vt:lpstr>
      <vt:lpstr>(2) The China challenge, via industrial strategy</vt:lpstr>
      <vt:lpstr>China’s  Belt Road Initiative (BRI)</vt:lpstr>
      <vt:lpstr>Ironically, China now (sometimes) presents itself as champion of globalization &amp; free trade</vt:lpstr>
      <vt:lpstr>But China insists on continuing subsidies to high-tech industries</vt:lpstr>
      <vt:lpstr>China poses national security challenge to liberal economic rules: eg 5G</vt:lpstr>
      <vt:lpstr>Western states are right to worry about China compromising national security</vt:lpstr>
      <vt:lpstr>In response, US embracing explicit IP</vt:lpstr>
      <vt:lpstr>(3) We – the world -- must prepare for huge technology disruption ahead</vt:lpstr>
      <vt:lpstr>AI = Augmented Intelligence: AlphaGo Master, AlphaGo Zero </vt:lpstr>
      <vt:lpstr>Machine learning starting to automate jobs done by skilled professionals</vt:lpstr>
      <vt:lpstr>Mass technological unemployment – CEOs encourage !</vt:lpstr>
      <vt:lpstr>Linked possible disruptions</vt:lpstr>
      <vt:lpstr>But, reassertion of neoclassical-globalisation mainstream: Economist &amp; “slowbalisation”</vt:lpstr>
      <vt:lpstr>Economist echoes Martin Wolf (2004)</vt:lpstr>
      <vt:lpstr>THE END</vt:lpstr>
      <vt:lpstr>Every government has implicit or explicit production structure strategy</vt:lpstr>
      <vt:lpstr>PowerPoint Presentation</vt:lpstr>
      <vt:lpstr>Technology future &amp; employment effects</vt:lpstr>
      <vt:lpstr>Huawei case in UK raises unasked question </vt:lpstr>
      <vt:lpstr>Fate of GEC captures failure of UK politicians &amp; economists</vt:lpstr>
      <vt:lpstr>“Slobalisation”  -- Economist’s cover Jan 26 – Feb 1, 2019</vt:lpstr>
      <vt:lpstr>World increasingly divided into semi-closed “economic-trade” blocs; regional value chains</vt:lpstr>
      <vt:lpstr>IMF and IP ?</vt:lpstr>
      <vt:lpstr>Globalizing mission of UK’s top civil servant</vt:lpstr>
      <vt:lpstr>UK govts long hostile to IP</vt:lpstr>
      <vt:lpstr>IP:  types  </vt:lpstr>
      <vt:lpstr>Distribution of authority within the state</vt:lpstr>
      <vt:lpstr>Epistemological basis of economists’ aversion to IP</vt:lpstr>
    </vt:vector>
  </TitlesOfParts>
  <Company>London School of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(uncertain) comeback of industrial policy</dc:title>
  <dc:creator>Administrator</dc:creator>
  <cp:lastModifiedBy>Wade,R</cp:lastModifiedBy>
  <cp:revision>178</cp:revision>
  <dcterms:created xsi:type="dcterms:W3CDTF">2019-01-31T10:14:17Z</dcterms:created>
  <dcterms:modified xsi:type="dcterms:W3CDTF">2019-09-12T10:05:03Z</dcterms:modified>
</cp:coreProperties>
</file>